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3">
  <p:sldMasterIdLst>
    <p:sldMasterId id="2147483648" r:id="rId1"/>
  </p:sldMasterIdLst>
  <p:sldIdLst>
    <p:sldId id="256" r:id="rId2"/>
    <p:sldId id="258" r:id="rId3"/>
    <p:sldId id="323" r:id="rId4"/>
    <p:sldId id="317" r:id="rId5"/>
    <p:sldId id="312" r:id="rId6"/>
    <p:sldId id="262" r:id="rId7"/>
    <p:sldId id="277" r:id="rId8"/>
    <p:sldId id="278" r:id="rId9"/>
    <p:sldId id="279" r:id="rId10"/>
    <p:sldId id="285" r:id="rId11"/>
    <p:sldId id="314" r:id="rId12"/>
    <p:sldId id="315" r:id="rId13"/>
    <p:sldId id="280" r:id="rId14"/>
    <p:sldId id="281" r:id="rId15"/>
    <p:sldId id="286" r:id="rId16"/>
    <p:sldId id="282" r:id="rId17"/>
    <p:sldId id="284" r:id="rId18"/>
    <p:sldId id="305" r:id="rId19"/>
    <p:sldId id="287" r:id="rId20"/>
    <p:sldId id="324" r:id="rId21"/>
    <p:sldId id="263" r:id="rId22"/>
    <p:sldId id="288" r:id="rId23"/>
    <p:sldId id="325" r:id="rId24"/>
    <p:sldId id="326" r:id="rId25"/>
    <p:sldId id="327" r:id="rId26"/>
    <p:sldId id="328" r:id="rId27"/>
    <p:sldId id="268" r:id="rId28"/>
    <p:sldId id="329" r:id="rId29"/>
    <p:sldId id="330" r:id="rId30"/>
    <p:sldId id="267" r:id="rId31"/>
    <p:sldId id="302" r:id="rId32"/>
    <p:sldId id="331" r:id="rId33"/>
    <p:sldId id="332" r:id="rId34"/>
    <p:sldId id="333" r:id="rId35"/>
    <p:sldId id="266" r:id="rId36"/>
    <p:sldId id="334" r:id="rId37"/>
    <p:sldId id="336" r:id="rId38"/>
    <p:sldId id="337" r:id="rId39"/>
    <p:sldId id="264" r:id="rId40"/>
    <p:sldId id="338" r:id="rId41"/>
    <p:sldId id="339" r:id="rId42"/>
    <p:sldId id="269" r:id="rId43"/>
    <p:sldId id="364" r:id="rId44"/>
    <p:sldId id="367" r:id="rId45"/>
    <p:sldId id="322" r:id="rId46"/>
    <p:sldId id="365" r:id="rId47"/>
    <p:sldId id="271" r:id="rId48"/>
    <p:sldId id="321" r:id="rId49"/>
    <p:sldId id="341" r:id="rId50"/>
    <p:sldId id="370" r:id="rId51"/>
    <p:sldId id="360" r:id="rId52"/>
    <p:sldId id="371" r:id="rId53"/>
    <p:sldId id="368" r:id="rId54"/>
    <p:sldId id="342" r:id="rId55"/>
    <p:sldId id="344" r:id="rId56"/>
    <p:sldId id="345" r:id="rId57"/>
    <p:sldId id="272" r:id="rId58"/>
    <p:sldId id="306" r:id="rId59"/>
    <p:sldId id="273" r:id="rId60"/>
    <p:sldId id="307" r:id="rId61"/>
    <p:sldId id="318" r:id="rId62"/>
    <p:sldId id="346" r:id="rId63"/>
    <p:sldId id="347" r:id="rId64"/>
    <p:sldId id="348" r:id="rId65"/>
    <p:sldId id="349" r:id="rId66"/>
    <p:sldId id="350" r:id="rId67"/>
    <p:sldId id="351" r:id="rId68"/>
    <p:sldId id="361" r:id="rId69"/>
    <p:sldId id="363" r:id="rId70"/>
    <p:sldId id="320" r:id="rId71"/>
    <p:sldId id="352" r:id="rId72"/>
    <p:sldId id="353" r:id="rId73"/>
    <p:sldId id="354" r:id="rId74"/>
    <p:sldId id="355" r:id="rId75"/>
    <p:sldId id="362" r:id="rId76"/>
    <p:sldId id="357" r:id="rId77"/>
    <p:sldId id="358" r:id="rId78"/>
    <p:sldId id="274" r:id="rId79"/>
    <p:sldId id="340" r:id="rId8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F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04" autoAdjust="0"/>
    <p:restoredTop sz="94660"/>
  </p:normalViewPr>
  <p:slideViewPr>
    <p:cSldViewPr snapToGrid="0">
      <p:cViewPr>
        <p:scale>
          <a:sx n="100" d="100"/>
          <a:sy n="100" d="100"/>
        </p:scale>
        <p:origin x="516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090.png>
</file>

<file path=ppt/media/image11.png>
</file>

<file path=ppt/media/image110.jpeg>
</file>

<file path=ppt/media/image111.png>
</file>

<file path=ppt/media/image112.png>
</file>

<file path=ppt/media/image113.png>
</file>

<file path=ppt/media/image114.png>
</file>

<file path=ppt/media/image1140.png>
</file>

<file path=ppt/media/image115.png>
</file>

<file path=ppt/media/image1150.png>
</file>

<file path=ppt/media/image116.png>
</file>

<file path=ppt/media/image117.png>
</file>

<file path=ppt/media/image118.png>
</file>

<file path=ppt/media/image1180.png>
</file>

<file path=ppt/media/image119.png>
</file>

<file path=ppt/media/image12.png>
</file>

<file path=ppt/media/image120.png>
</file>

<file path=ppt/media/image1200.png>
</file>

<file path=ppt/media/image121.png>
</file>

<file path=ppt/media/image1210.png>
</file>

<file path=ppt/media/image122.png>
</file>

<file path=ppt/media/image123.png>
</file>

<file path=ppt/media/image1230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30.png>
</file>

<file path=ppt/media/image134.png>
</file>

<file path=ppt/media/image135.png>
</file>

<file path=ppt/media/image1350.png>
</file>

<file path=ppt/media/image136.png>
</file>

<file path=ppt/media/image137.png>
</file>

<file path=ppt/media/image1370.png>
</file>

<file path=ppt/media/image138.png>
</file>

<file path=ppt/media/image1380.png>
</file>

<file path=ppt/media/image1381.png>
</file>

<file path=ppt/media/image139.png>
</file>

<file path=ppt/media/image14.png>
</file>

<file path=ppt/media/image140.png>
</file>

<file path=ppt/media/image141.png>
</file>

<file path=ppt/media/image142.png>
</file>

<file path=ppt/media/image1420.png>
</file>

<file path=ppt/media/image143.png>
</file>

<file path=ppt/media/image144.png>
</file>

<file path=ppt/media/image1440.png>
</file>

<file path=ppt/media/image145.png>
</file>

<file path=ppt/media/image146.png>
</file>

<file path=ppt/media/image147.png>
</file>

<file path=ppt/media/image148.png>
</file>

<file path=ppt/media/image1480.png>
</file>

<file path=ppt/media/image149.png>
</file>

<file path=ppt/media/image15.png>
</file>

<file path=ppt/media/image150.png>
</file>

<file path=ppt/media/image1500.png>
</file>

<file path=ppt/media/image151.png>
</file>

<file path=ppt/media/image1510.png>
</file>

<file path=ppt/media/image152.png>
</file>

<file path=ppt/media/image153.png>
</file>

<file path=ppt/media/image1530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1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4" Type="http://schemas.openxmlformats.org/officeDocument/2006/relationships/image" Target="../media/image28.png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microsoft.com/office/2007/relationships/hdphoto" Target="../media/hdphoto5.wdp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Relationship Id="rId9" Type="http://schemas.openxmlformats.org/officeDocument/2006/relationships/image" Target="../media/image8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7" Type="http://schemas.openxmlformats.org/officeDocument/2006/relationships/image" Target="../media/image8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Relationship Id="rId9" Type="http://schemas.openxmlformats.org/officeDocument/2006/relationships/image" Target="../media/image9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0.png"/><Relationship Id="rId7" Type="http://schemas.openxmlformats.org/officeDocument/2006/relationships/image" Target="../media/image117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7" Type="http://schemas.openxmlformats.org/officeDocument/2006/relationships/image" Target="../media/image117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3" Type="http://schemas.openxmlformats.org/officeDocument/2006/relationships/image" Target="../media/image121.png"/><Relationship Id="rId7" Type="http://schemas.openxmlformats.org/officeDocument/2006/relationships/image" Target="../media/image125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4" Type="http://schemas.openxmlformats.org/officeDocument/2006/relationships/image" Target="../media/image122.png"/><Relationship Id="rId9" Type="http://schemas.openxmlformats.org/officeDocument/2006/relationships/image" Target="../media/image127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image" Target="../media/image129.png"/><Relationship Id="rId7" Type="http://schemas.openxmlformats.org/officeDocument/2006/relationships/image" Target="../media/image133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10" Type="http://schemas.openxmlformats.org/officeDocument/2006/relationships/image" Target="../media/image136.png"/><Relationship Id="rId4" Type="http://schemas.openxmlformats.org/officeDocument/2006/relationships/image" Target="../media/image130.png"/><Relationship Id="rId9" Type="http://schemas.openxmlformats.org/officeDocument/2006/relationships/image" Target="../media/image13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0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0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10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6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0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5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0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0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0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1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0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30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0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1B511-0320-82F1-8F83-EC6114A532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Mezclador de audio de 4 canales y amplificador de 3W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CD439D-4839-C445-8A81-46BB972F8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AR" sz="2400" b="1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Trabajo final de cátedra: Electrónica Aplicada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C6FD6-2019-4F78-F4C3-474AB73C56F6}"/>
              </a:ext>
            </a:extLst>
          </p:cNvPr>
          <p:cNvSpPr txBox="1"/>
          <p:nvPr/>
        </p:nvSpPr>
        <p:spPr>
          <a:xfrm>
            <a:off x="8308161" y="5735637"/>
            <a:ext cx="3389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u="sng" dirty="0"/>
              <a:t>Autor:</a:t>
            </a:r>
            <a:r>
              <a:rPr lang="es-AR" dirty="0"/>
              <a:t> Magni Genre, Exequiel Juan</a:t>
            </a:r>
          </a:p>
        </p:txBody>
      </p:sp>
    </p:spTree>
    <p:extLst>
      <p:ext uri="{BB962C8B-B14F-4D97-AF65-F5344CB8AC3E}">
        <p14:creationId xmlns:p14="http://schemas.microsoft.com/office/powerpoint/2010/main" val="369518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12374-677D-926E-B0E2-AC978EC28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BF80A3D-B840-41BD-F46A-2AE76CCD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023" y="536839"/>
            <a:ext cx="7940799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 – </a:t>
            </a:r>
            <a:r>
              <a:rPr lang="es-AR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Push</a:t>
            </a: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s-AR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Pull</a:t>
            </a: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B41333-379A-A67D-360D-379944782C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76162" y="2155012"/>
            <a:ext cx="9136457" cy="216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251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4B4BC-EBDD-E1BE-2903-A58D0E11C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EFB9CD9-83DE-6F4E-1B48-6E3097745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023" y="536839"/>
            <a:ext cx="7940799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 – </a:t>
            </a:r>
            <a:r>
              <a:rPr lang="es-AR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Push</a:t>
            </a: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s-AR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Pull</a:t>
            </a: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15D822-4BBE-932E-B96A-897F50FEA4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2155012"/>
            <a:ext cx="12190108" cy="289093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6E6B56D-BE39-690A-D792-839C174D2766}"/>
              </a:ext>
            </a:extLst>
          </p:cNvPr>
          <p:cNvSpPr/>
          <p:nvPr/>
        </p:nvSpPr>
        <p:spPr>
          <a:xfrm>
            <a:off x="162131" y="3429000"/>
            <a:ext cx="558141" cy="433449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18CA5-BFCC-F936-058A-3D8B9F49AF0D}"/>
              </a:ext>
            </a:extLst>
          </p:cNvPr>
          <p:cNvSpPr/>
          <p:nvPr/>
        </p:nvSpPr>
        <p:spPr>
          <a:xfrm>
            <a:off x="2964707" y="3429000"/>
            <a:ext cx="558141" cy="433449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D9C0A75-5E6D-61AE-83E7-CE8B8A976428}"/>
              </a:ext>
            </a:extLst>
          </p:cNvPr>
          <p:cNvSpPr/>
          <p:nvPr/>
        </p:nvSpPr>
        <p:spPr>
          <a:xfrm>
            <a:off x="5915725" y="3428999"/>
            <a:ext cx="558141" cy="433449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D8B0BA8-3590-B41A-8FFC-66B1EA1C1A4D}"/>
              </a:ext>
            </a:extLst>
          </p:cNvPr>
          <p:cNvSpPr/>
          <p:nvPr/>
        </p:nvSpPr>
        <p:spPr>
          <a:xfrm>
            <a:off x="8866743" y="3428998"/>
            <a:ext cx="558141" cy="433449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EFA4FC-2499-20B8-C887-AAA387C94F59}"/>
              </a:ext>
            </a:extLst>
          </p:cNvPr>
          <p:cNvSpPr txBox="1"/>
          <p:nvPr/>
        </p:nvSpPr>
        <p:spPr>
          <a:xfrm>
            <a:off x="4182901" y="5237582"/>
            <a:ext cx="277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dirty="0"/>
              <a:t>Distorsión en cruces por 0</a:t>
            </a:r>
          </a:p>
        </p:txBody>
      </p:sp>
    </p:spTree>
    <p:extLst>
      <p:ext uri="{BB962C8B-B14F-4D97-AF65-F5344CB8AC3E}">
        <p14:creationId xmlns:p14="http://schemas.microsoft.com/office/powerpoint/2010/main" val="335945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CDCC8-B080-6695-39BD-D4E89027C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5BB96B6-7429-0BD4-A123-98F3AE37A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9EBD3-5A3E-8EBF-34CE-78AE3EB2BB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2019" y="1086592"/>
            <a:ext cx="5319408" cy="442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000">
        <p14:flash/>
      </p:transition>
    </mc:Choice>
    <mc:Fallback xmlns="">
      <p:transition spd="slow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DE9F8-5E0D-4735-23EB-D180686E5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510446C-74F8-C4C4-4D73-1AC428D45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2F6D74-CB73-36C7-915B-B2609E0440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2019" y="1077693"/>
            <a:ext cx="5309572" cy="44343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0107FE-0FC3-2FD0-0C2F-73BEEF0926C9}"/>
              </a:ext>
            </a:extLst>
          </p:cNvPr>
          <p:cNvSpPr txBox="1"/>
          <p:nvPr/>
        </p:nvSpPr>
        <p:spPr>
          <a:xfrm>
            <a:off x="846420" y="3909523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Solución: Diodos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C04511-9727-AA19-55CF-29E87FA9C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33394" y="2430953"/>
            <a:ext cx="571529" cy="3048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E6E2A8-4E69-6F56-452A-0F3605FC09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75010" y="4219478"/>
            <a:ext cx="1152703" cy="6147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3D95CD-7E95-A2CB-37EC-7CD15D047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848339" y="1726422"/>
            <a:ext cx="1152702" cy="61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86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D81D4-180E-3E8C-5D5B-28238DF29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59296DD-064D-C803-5DCF-09B04AE6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D9F22C-9FFF-0B0E-B95D-2156AA89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14797" y="1275359"/>
            <a:ext cx="5086794" cy="42250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22127D-9518-0CAD-3917-1BA7AB8C9F2C}"/>
              </a:ext>
            </a:extLst>
          </p:cNvPr>
          <p:cNvSpPr txBox="1"/>
          <p:nvPr/>
        </p:nvSpPr>
        <p:spPr>
          <a:xfrm>
            <a:off x="846420" y="3909523"/>
            <a:ext cx="377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Retiramos los capacitores de acople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7BF2-9E57-13D6-5637-395E7962B156}"/>
              </a:ext>
            </a:extLst>
          </p:cNvPr>
          <p:cNvSpPr txBox="1"/>
          <p:nvPr/>
        </p:nvSpPr>
        <p:spPr>
          <a:xfrm>
            <a:off x="835066" y="4407921"/>
            <a:ext cx="2098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Funciona, pero…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AF7937-F1D3-C588-1A2F-9F51C6F2F661}"/>
                  </a:ext>
                </a:extLst>
              </p:cNvPr>
              <p:cNvSpPr txBox="1"/>
              <p:nvPr/>
            </p:nvSpPr>
            <p:spPr>
              <a:xfrm>
                <a:off x="1803733" y="4795067"/>
                <a:ext cx="25657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s-AR" dirty="0"/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</m:t>
                        </m:r>
                      </m:sub>
                    </m:sSub>
                  </m:oMath>
                </a14:m>
                <a:r>
                  <a:rPr lang="es-AR" dirty="0"/>
                  <a:t> no siempre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7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AF7937-F1D3-C588-1A2F-9F51C6F2F6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3733" y="4795067"/>
                <a:ext cx="2565767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3121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A93FF-C88D-5622-693D-137C10439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79E0C33-6E9B-5167-5CE2-A42A3683D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4EC069-9FBF-CF4D-CBB1-5128CF0A435C}"/>
              </a:ext>
            </a:extLst>
          </p:cNvPr>
          <p:cNvSpPr txBox="1"/>
          <p:nvPr/>
        </p:nvSpPr>
        <p:spPr>
          <a:xfrm>
            <a:off x="846420" y="3909523"/>
            <a:ext cx="2629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Solución: Unimos red FB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AB30E2F-E3A5-00D4-380E-B0D4C34AE8D7}"/>
                  </a:ext>
                </a:extLst>
              </p:cNvPr>
              <p:cNvSpPr txBox="1"/>
              <p:nvPr/>
            </p:nvSpPr>
            <p:spPr>
              <a:xfrm>
                <a:off x="846420" y="4460408"/>
                <a:ext cx="441018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Asegura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𝐷𝐶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s-A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dirty="0"/>
                  <a:t>Compensa alinealidades e irregularidades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AB30E2F-E3A5-00D4-380E-B0D4C34AE8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420" y="4460408"/>
                <a:ext cx="4410182" cy="646331"/>
              </a:xfrm>
              <a:prstGeom prst="rect">
                <a:avLst/>
              </a:prstGeom>
              <a:blipFill>
                <a:blip r:embed="rId2"/>
                <a:stretch>
                  <a:fillRect l="-968" t="-5660" r="-692" b="-14151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447C64C6-879D-3976-999E-8ED6195378E1}"/>
              </a:ext>
            </a:extLst>
          </p:cNvPr>
          <p:cNvSpPr txBox="1"/>
          <p:nvPr/>
        </p:nvSpPr>
        <p:spPr>
          <a:xfrm>
            <a:off x="933906" y="5288292"/>
            <a:ext cx="311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Hagamos algunas mejoras…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D692A74-79D3-4A3A-D56E-2C29BE5A1E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4797" y="1277040"/>
            <a:ext cx="5086794" cy="422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94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CE856-ECB0-40E1-97DF-0E42EF002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107D9C3-0CAF-C2C4-DCFC-C937068B6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5C0F32-D4B2-C78F-18A8-1258668ACB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35808" y="973777"/>
            <a:ext cx="5366394" cy="51360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262DAD-AC92-EF01-2614-437BA7365F2E}"/>
              </a:ext>
            </a:extLst>
          </p:cNvPr>
          <p:cNvSpPr txBox="1"/>
          <p:nvPr/>
        </p:nvSpPr>
        <p:spPr>
          <a:xfrm>
            <a:off x="846420" y="3909523"/>
            <a:ext cx="301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Utilizamos pares Darlington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B1EE26-6B33-597A-CF24-DA135FC086B5}"/>
                  </a:ext>
                </a:extLst>
              </p:cNvPr>
              <p:cNvSpPr txBox="1"/>
              <p:nvPr/>
            </p:nvSpPr>
            <p:spPr>
              <a:xfrm>
                <a:off x="846420" y="4460408"/>
                <a:ext cx="2855846" cy="6677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Compensa baja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𝑝𝑜𝑡𝑒𝑛𝑐𝑖𝑎</m:t>
                        </m:r>
                      </m:sub>
                    </m:sSub>
                  </m:oMath>
                </a14:m>
                <a:endParaRPr lang="es-A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𝐵𝑖𝑎𝑠</m:t>
                        </m:r>
                      </m:sub>
                    </m:sSub>
                  </m:oMath>
                </a14:m>
                <a:r>
                  <a:rPr lang="es-AR" dirty="0"/>
                  <a:t> pequeña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B1EE26-6B33-597A-CF24-DA135FC086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420" y="4460408"/>
                <a:ext cx="2855846" cy="667747"/>
              </a:xfrm>
              <a:prstGeom prst="rect">
                <a:avLst/>
              </a:prstGeom>
              <a:blipFill>
                <a:blip r:embed="rId3"/>
                <a:stretch>
                  <a:fillRect l="-1496" t="-4587" b="-14679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25850BA-353D-32C6-5FA5-5A18252CFDB6}"/>
              </a:ext>
            </a:extLst>
          </p:cNvPr>
          <p:cNvSpPr txBox="1"/>
          <p:nvPr/>
        </p:nvSpPr>
        <p:spPr>
          <a:xfrm>
            <a:off x="933906" y="5288292"/>
            <a:ext cx="3383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Tenemos que agregar diodos…</a:t>
            </a:r>
          </a:p>
        </p:txBody>
      </p:sp>
    </p:spTree>
    <p:extLst>
      <p:ext uri="{BB962C8B-B14F-4D97-AF65-F5344CB8AC3E}">
        <p14:creationId xmlns:p14="http://schemas.microsoft.com/office/powerpoint/2010/main" val="2304904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0DD86-A6A7-4EBA-2B80-C004A7482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0320AE2-E02D-A747-53D3-6A4A878A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940" y="311682"/>
            <a:ext cx="4692893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7AB64DD-1F47-0287-2F84-7A8819AE8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834" y="3720720"/>
            <a:ext cx="4814378" cy="238913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76AAB23-6AC2-1A62-A784-7183A21828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47168" y="973777"/>
            <a:ext cx="4543674" cy="51360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F7E7B-7AD7-98CD-7B35-FFF5F41605C6}"/>
              </a:ext>
            </a:extLst>
          </p:cNvPr>
          <p:cNvSpPr txBox="1"/>
          <p:nvPr/>
        </p:nvSpPr>
        <p:spPr>
          <a:xfrm>
            <a:off x="1111777" y="1420920"/>
            <a:ext cx="3604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Usamos pares Sziklai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Agregamos resistencias RE1 y RE2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94248F-1F6B-3F3C-A453-B328BB7E60B5}"/>
              </a:ext>
            </a:extLst>
          </p:cNvPr>
          <p:cNvSpPr txBox="1"/>
          <p:nvPr/>
        </p:nvSpPr>
        <p:spPr>
          <a:xfrm>
            <a:off x="2225139" y="3190439"/>
            <a:ext cx="610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Evitar embalamiento térmico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29D8AF23-54D9-AA91-5649-9EF6E630E34E}"/>
              </a:ext>
            </a:extLst>
          </p:cNvPr>
          <p:cNvSpPr/>
          <p:nvPr/>
        </p:nvSpPr>
        <p:spPr>
          <a:xfrm>
            <a:off x="3509158" y="2167247"/>
            <a:ext cx="255320" cy="1009242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73434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3F530-1E72-D94D-7118-896C1FE31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75AE904-FFFB-9E90-CC06-825670AFF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8D0D44-786C-0551-6457-D7739CA85D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63428" y="1429737"/>
            <a:ext cx="4343660" cy="48131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DA9BB7C-058F-2BF4-B30F-95A372EB7B18}"/>
                  </a:ext>
                </a:extLst>
              </p:cNvPr>
              <p:cNvSpPr txBox="1"/>
              <p:nvPr/>
            </p:nvSpPr>
            <p:spPr>
              <a:xfrm>
                <a:off x="2843489" y="3667023"/>
                <a:ext cx="1386982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DA9BB7C-058F-2BF4-B30F-95A372EB7B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3489" y="3667023"/>
                <a:ext cx="1386982" cy="3385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EEA6006-CFAE-8965-F7D2-17470D2D13FC}"/>
                  </a:ext>
                </a:extLst>
              </p:cNvPr>
              <p:cNvSpPr txBox="1"/>
              <p:nvPr/>
            </p:nvSpPr>
            <p:spPr>
              <a:xfrm>
                <a:off x="7649544" y="3305028"/>
                <a:ext cx="1577483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EEA6006-CFAE-8965-F7D2-17470D2D13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9544" y="3305028"/>
                <a:ext cx="1577483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A03D83A-9D5E-C020-3AFC-5F77B68C0908}"/>
                  </a:ext>
                </a:extLst>
              </p:cNvPr>
              <p:cNvSpPr txBox="1"/>
              <p:nvPr/>
            </p:nvSpPr>
            <p:spPr>
              <a:xfrm>
                <a:off x="7690237" y="4001116"/>
                <a:ext cx="1675652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61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A03D83A-9D5E-C020-3AFC-5F77B68C0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237" y="4001116"/>
                <a:ext cx="1675652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B5EDA-B6A9-6D42-D963-48A0978A27E9}"/>
                  </a:ext>
                </a:extLst>
              </p:cNvPr>
              <p:cNvSpPr txBox="1"/>
              <p:nvPr/>
            </p:nvSpPr>
            <p:spPr>
              <a:xfrm>
                <a:off x="7667097" y="4001116"/>
                <a:ext cx="1456489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87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B5EDA-B6A9-6D42-D963-48A0978A27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7097" y="4001116"/>
                <a:ext cx="1456489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D7B77F-D394-704A-F309-21DFFFA3C059}"/>
                  </a:ext>
                </a:extLst>
              </p:cNvPr>
              <p:cNvSpPr txBox="1"/>
              <p:nvPr/>
            </p:nvSpPr>
            <p:spPr>
              <a:xfrm>
                <a:off x="7690237" y="3301736"/>
                <a:ext cx="126079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93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D7B77F-D394-704A-F309-21DFFFA3C0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237" y="3301736"/>
                <a:ext cx="1260793" cy="357534"/>
              </a:xfrm>
              <a:prstGeom prst="rect">
                <a:avLst/>
              </a:prstGeom>
              <a:blipFill>
                <a:blip r:embed="rId8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5ED5ED-8762-F34B-BC3F-51292B13BE86}"/>
                  </a:ext>
                </a:extLst>
              </p:cNvPr>
              <p:cNvSpPr txBox="1"/>
              <p:nvPr/>
            </p:nvSpPr>
            <p:spPr>
              <a:xfrm>
                <a:off x="2849251" y="3667023"/>
                <a:ext cx="126079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93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5ED5ED-8762-F34B-BC3F-51292B13BE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251" y="3667023"/>
                <a:ext cx="1260793" cy="357534"/>
              </a:xfrm>
              <a:prstGeom prst="rect">
                <a:avLst/>
              </a:prstGeom>
              <a:blipFill>
                <a:blip r:embed="rId9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4264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4" grpId="1" animBg="1"/>
      <p:bldP spid="6" grpId="0" animBg="1"/>
      <p:bldP spid="6" grpId="1" animBg="1"/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7B870-2D63-7B54-613B-82A673AD0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48BE3B7-C7EB-B78A-5755-925F8F152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5A2064-DE96-15EC-F85A-6818340D76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3" y="1945948"/>
            <a:ext cx="8904413" cy="21108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65CFC1A-8889-7781-A831-3A4BCD7B020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7174163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Calculado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6,54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-5,63%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1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65CFC1A-8889-7781-A831-3A4BCD7B020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7174163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Calculado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6,54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-5,63%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1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65DB4022-35AB-04A1-7F3E-D24BE4F18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0637" y="4048045"/>
                <a:ext cx="2440379" cy="5640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93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65DB4022-35AB-04A1-7F3E-D24BE4F185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50637" y="4048045"/>
                <a:ext cx="2440379" cy="564065"/>
              </a:xfrm>
              <a:prstGeom prst="rect">
                <a:avLst/>
              </a:prstGeom>
              <a:blipFill>
                <a:blip r:embed="rId4"/>
                <a:stretch>
                  <a:fillRect t="-107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707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BB9B9C7-E107-8F47-B209-EAFCFB95A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4135"/>
            <a:ext cx="9905998" cy="1478570"/>
          </a:xfrm>
        </p:spPr>
        <p:txBody>
          <a:bodyPr/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Mezclador de canales (comercial)</a:t>
            </a:r>
          </a:p>
        </p:txBody>
      </p:sp>
      <p:pic>
        <p:nvPicPr>
          <p:cNvPr id="1026" name="Picture 2" descr="Behringer Xenyx 802S Mezclador de transmisión analógica de 8 canales">
            <a:extLst>
              <a:ext uri="{FF2B5EF4-FFF2-40B4-BE49-F238E27FC236}">
                <a16:creationId xmlns:a16="http://schemas.microsoft.com/office/drawing/2014/main" id="{3459C297-D456-FB9C-7B02-AD643A38E9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535" r="94767">
                        <a14:foregroundMark x1="9651" y1="30581" x2="38605" y2="79070"/>
                        <a14:foregroundMark x1="33721" y1="73140" x2="13837" y2="43256"/>
                        <a14:foregroundMark x1="91744" y1="58140" x2="91744" y2="58140"/>
                        <a14:foregroundMark x1="68721" y1="42907" x2="64070" y2="34767"/>
                        <a14:foregroundMark x1="64070" y1="34767" x2="65000" y2="38605"/>
                        <a14:foregroundMark x1="55930" y1="52907" x2="45930" y2="56512"/>
                        <a14:foregroundMark x1="45930" y1="56512" x2="36047" y2="64535"/>
                        <a14:foregroundMark x1="36047" y1="64535" x2="54884" y2="63953"/>
                        <a14:foregroundMark x1="54884" y1="63953" x2="65233" y2="54767"/>
                        <a14:foregroundMark x1="60814" y1="55930" x2="45233" y2="62209"/>
                        <a14:foregroundMark x1="57558" y1="13023" x2="63488" y2="16395"/>
                        <a14:foregroundMark x1="68605" y1="25233" x2="69535" y2="26628"/>
                        <a14:foregroundMark x1="70581" y1="29186" x2="70814" y2="29535"/>
                        <a14:foregroundMark x1="71279" y1="30116" x2="71047" y2="27791"/>
                        <a14:foregroundMark x1="71977" y1="29302" x2="73953" y2="32209"/>
                        <a14:foregroundMark x1="75000" y1="34070" x2="76977" y2="35233"/>
                        <a14:foregroundMark x1="78721" y1="37093" x2="79419" y2="37907"/>
                        <a14:foregroundMark x1="80581" y1="39651" x2="85116" y2="44302"/>
                        <a14:foregroundMark x1="85465" y1="45000" x2="86628" y2="46512"/>
                        <a14:foregroundMark x1="87442" y1="47326" x2="94767" y2="566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072" y="841435"/>
            <a:ext cx="6874680" cy="687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84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ED9A3-4549-647A-98D8-3AC3FE544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32345B4-1EC2-B5FD-C708-1F333A767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7E5AD8-8844-B309-E789-CC3923DBB2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4" y="1945948"/>
            <a:ext cx="8904410" cy="2110807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902F1E96-201D-7055-7B02-847220F69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638" y="4010589"/>
            <a:ext cx="244037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Frecuencia máxima de corte en 4,82MHz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45721845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9137F-5D68-E71D-1DFC-4C0CC444A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419283F-E472-28DB-E606-67A05810F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Sumador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EF5A00-BD5B-213B-73FE-896DF48C07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18905" y="1423733"/>
            <a:ext cx="4970522" cy="38577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E11AA0-3B34-7D80-2047-4759F9A54410}"/>
                  </a:ext>
                </a:extLst>
              </p:cNvPr>
              <p:cNvSpPr txBox="1"/>
              <p:nvPr/>
            </p:nvSpPr>
            <p:spPr>
              <a:xfrm>
                <a:off x="1190561" y="4068773"/>
                <a:ext cx="1800108" cy="6685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𝑅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𝑣𝑜𝑙</m:t>
                        </m:r>
                      </m:sub>
                    </m:sSub>
                  </m:oMath>
                </a14:m>
                <a:r>
                  <a:rPr lang="es-AR" dirty="0"/>
                  <a:t> logarítmico</a:t>
                </a:r>
              </a:p>
              <a:p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𝑅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s-AR" dirty="0"/>
                  <a:t> lineal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E11AA0-3B34-7D80-2047-4759F9A544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0561" y="4068773"/>
                <a:ext cx="1800108" cy="668581"/>
              </a:xfrm>
              <a:prstGeom prst="rect">
                <a:avLst/>
              </a:prstGeom>
              <a:blipFill>
                <a:blip r:embed="rId3"/>
                <a:stretch>
                  <a:fillRect t="-4545" r="-2027" b="-10909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D89B73-6138-CC3E-4087-CCE56FD59599}"/>
                  </a:ext>
                </a:extLst>
              </p:cNvPr>
              <p:cNvSpPr txBox="1"/>
              <p:nvPr/>
            </p:nvSpPr>
            <p:spPr>
              <a:xfrm>
                <a:off x="4805697" y="4890875"/>
                <a:ext cx="1770356" cy="357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D89B73-6138-CC3E-4087-CCE56FD59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5697" y="4890875"/>
                <a:ext cx="1770356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3B9299-90D2-19D3-B596-A8F99C08973B}"/>
                  </a:ext>
                </a:extLst>
              </p:cNvPr>
              <p:cNvSpPr txBox="1"/>
              <p:nvPr/>
            </p:nvSpPr>
            <p:spPr>
              <a:xfrm>
                <a:off x="4818905" y="2536975"/>
                <a:ext cx="1960665" cy="357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=4∗434,16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3B9299-90D2-19D3-B596-A8F99C0897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8905" y="2536975"/>
                <a:ext cx="1960665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66BE08C-1B21-1FF3-1F5A-8442BBE1D8B3}"/>
                  </a:ext>
                </a:extLst>
              </p:cNvPr>
              <p:cNvSpPr txBox="1"/>
              <p:nvPr/>
            </p:nvSpPr>
            <p:spPr>
              <a:xfrm>
                <a:off x="4968625" y="2555955"/>
                <a:ext cx="160742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=1,228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66BE08C-1B21-1FF3-1F5A-8442BBE1D8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8625" y="2555955"/>
                <a:ext cx="1607428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EBD42E0-9D6A-9912-C9C7-100062C9FC9A}"/>
                  </a:ext>
                </a:extLst>
              </p:cNvPr>
              <p:cNvSpPr txBox="1"/>
              <p:nvPr/>
            </p:nvSpPr>
            <p:spPr>
              <a:xfrm>
                <a:off x="5088626" y="2555955"/>
                <a:ext cx="1367426" cy="357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=1,736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EBD42E0-9D6A-9912-C9C7-100062C9FC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8626" y="2555955"/>
                <a:ext cx="1367426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50C9745-9831-80B7-576B-4441AF987721}"/>
                  </a:ext>
                </a:extLst>
              </p:cNvPr>
              <p:cNvSpPr txBox="1"/>
              <p:nvPr/>
            </p:nvSpPr>
            <p:spPr>
              <a:xfrm>
                <a:off x="8380802" y="3259723"/>
                <a:ext cx="140320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=4,9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50C9745-9831-80B7-576B-4441AF9877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0802" y="3259723"/>
                <a:ext cx="1403205" cy="3385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E7DFEC-D0E3-BB16-B96D-7B485BE967F9}"/>
                  </a:ext>
                </a:extLst>
              </p:cNvPr>
              <p:cNvSpPr txBox="1"/>
              <p:nvPr/>
            </p:nvSpPr>
            <p:spPr>
              <a:xfrm>
                <a:off x="8375382" y="3271545"/>
                <a:ext cx="1277016" cy="357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=6,93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E7DFEC-D0E3-BB16-B96D-7B485BE967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5382" y="3271545"/>
                <a:ext cx="1277016" cy="357534"/>
              </a:xfrm>
              <a:prstGeom prst="rect">
                <a:avLst/>
              </a:prstGeom>
              <a:blipFill>
                <a:blip r:embed="rId9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8BCA41F-B44E-0E6B-93CC-61295017DF2C}"/>
                  </a:ext>
                </a:extLst>
              </p:cNvPr>
              <p:cNvSpPr txBox="1"/>
              <p:nvPr/>
            </p:nvSpPr>
            <p:spPr>
              <a:xfrm>
                <a:off x="5088626" y="1113644"/>
                <a:ext cx="2218492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−10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≤|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|≤12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8BCA41F-B44E-0E6B-93CC-61295017DF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8626" y="1113644"/>
                <a:ext cx="2218492" cy="338554"/>
              </a:xfrm>
              <a:prstGeom prst="rect">
                <a:avLst/>
              </a:prstGeom>
              <a:blipFill>
                <a:blip r:embed="rId10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493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6" grpId="1"/>
      <p:bldP spid="7" grpId="0"/>
      <p:bldP spid="7" grpId="1"/>
      <p:bldP spid="8" grpId="0"/>
      <p:bldP spid="8" grpId="1"/>
      <p:bldP spid="9" grpId="0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50444-40BF-027E-CCDC-302ED3E7D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D867D55-8592-86EC-5DD6-22DEB1F72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Sumador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4968C-D3FF-8FE7-4EEB-38BF7664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4F5B6DF-887D-ADD8-EC11-D53B37F0A4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36386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7,05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1,73%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548,78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714,71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30,24%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𝑮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𝒎𝒂𝒙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3,99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4,05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𝑮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𝒎𝒊𝒏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0,316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0,41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29,75%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4F5B6DF-887D-ADD8-EC11-D53B37F0A4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36386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3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7,05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1,73%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20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548,78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714,71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30,24%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3,99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4,05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98462" r="-301067" b="-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0,316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0,41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29,75%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C7D29B11-13C4-2D3F-C199-D8E952497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C7D29B11-13C4-2D3F-C199-D8E9524973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528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00981-D179-E253-F210-F74A5CDE5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36881C3-A7E3-FD54-21C5-0ABDBB6E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Sumador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AC4F5C-62E8-C1E0-7E30-CF5C78AC1D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E295020A-6A2D-5BFA-F573-9FDE6790FE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𝑉𝑎𝑟𝑖𝑎𝑐𝑖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ó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𝑎𝑚𝑏𝑜𝑠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𝑝𝑜𝑡𝑒𝑛𝑐𝑖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ó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𝑚𝑒𝑡𝑟𝑜𝑠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E295020A-6A2D-5BFA-F573-9FDE6790FE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3"/>
                <a:stretch>
                  <a:fillRect t="-1163" b="-581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1344843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513BC-8A3A-53E1-3AE6-7E0E68202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BC93DCB-8702-1B8A-3BA0-B2E93D03E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Sumador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17269-5F09-78C7-7A27-097909EC28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C4544F8C-867C-84B5-70C6-23E1DB2CE4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31852826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23,51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17,55%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20,23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C4544F8C-867C-84B5-70C6-23E1DB2CE4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31852826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23,51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17,55%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20,23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51E68204-F260-A926-CEE6-B9CEE8EF5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51E68204-F260-A926-CEE6-B9CEE8EF59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381994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5A622-7989-65ED-8CB6-0C185C783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35A76EF-D623-3F24-2E52-5AA88EA5D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5234880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Sumador + Clase AB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9320F-1F6C-FE89-8C69-74586DF904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BA3FA55-9B15-20FB-69F2-B9136F7B8C3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7837987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7,14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3,03%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0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𝐢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𝐀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893,51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2,70%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𝑷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𝐋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b="1" i="0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𝐖</m:t>
                                        </m:r>
                                      </m:e>
                                    </m:d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𝑹𝑴𝑺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3,19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6,33%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BA3FA55-9B15-20FB-69F2-B9136F7B8C3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7837987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6,93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7,14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3,03%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893,51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2,70%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46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3,19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6,33%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BBF99694-427C-CC74-F716-4A5DE9529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BBF99694-427C-CC74-F716-4A5DE9529A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765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67A65-12A1-59E3-81F6-10DF3AF8D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B707C38-D197-CBCA-AB44-53BFA185B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6036464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Potencia sobre los transistores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AD4647-DD3E-071D-81CC-5FF7FD87B4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11" y="1921412"/>
            <a:ext cx="9007902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3FDA3D03-BCD8-A289-5BB1-EFB051857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8937" y="4191531"/>
                <a:ext cx="4660050" cy="10772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6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𝐶𝐸</m:t>
                          </m:r>
                        </m:sub>
                      </m:sSub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=18,86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&lt;40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kumimoji="0" lang="en-US" altLang="zh-CN" sz="16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 Math" panose="02040503050406030204" pitchFamily="18" charset="0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kumimoji="0" lang="en-US" altLang="zh-CN" sz="16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=832,52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𝑚𝐴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&lt; 3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kumimoji="0" lang="en-US" altLang="zh-CN" sz="16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 Math" panose="02040503050406030204" pitchFamily="18" charset="0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=4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&lt;40</m:t>
                      </m:r>
                      <m:r>
                        <a:rPr kumimoji="0" lang="en-US" altLang="zh-CN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kumimoji="0" lang="es-AR" altLang="zh-CN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3FDA3D03-BCD8-A289-5BB1-EFB051857F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98937" y="4191531"/>
                <a:ext cx="4660050" cy="1077218"/>
              </a:xfrm>
              <a:prstGeom prst="rect">
                <a:avLst/>
              </a:prstGeom>
              <a:blipFill>
                <a:blip r:embed="rId3"/>
                <a:stretch>
                  <a:fillRect t="-170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5310349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35E76-7F2B-4A56-559C-31F8F5A9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DBD413E-D8E6-70F8-0D60-8A120B447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Atenuador (“Fader”)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8BF270-23FB-19E0-E0C5-18572792B5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67480" y="1075653"/>
            <a:ext cx="4530628" cy="43460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B5291A-87FE-F467-028D-BB4700DE4ED0}"/>
                  </a:ext>
                </a:extLst>
              </p:cNvPr>
              <p:cNvSpPr txBox="1"/>
              <p:nvPr/>
            </p:nvSpPr>
            <p:spPr>
              <a:xfrm>
                <a:off x="3952172" y="1379662"/>
                <a:ext cx="2310248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B5291A-87FE-F467-028D-BB4700DE4E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2172" y="1379662"/>
                <a:ext cx="2310248" cy="357534"/>
              </a:xfrm>
              <a:prstGeom prst="rect">
                <a:avLst/>
              </a:prstGeom>
              <a:blipFill>
                <a:blip r:embed="rId3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01C93DE-59CA-486E-32C5-CF63B46A7078}"/>
                  </a:ext>
                </a:extLst>
              </p:cNvPr>
              <p:cNvSpPr txBox="1"/>
              <p:nvPr/>
            </p:nvSpPr>
            <p:spPr>
              <a:xfrm>
                <a:off x="8354334" y="2073419"/>
                <a:ext cx="229864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01C93DE-59CA-486E-32C5-CF63B46A70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4334" y="2073419"/>
                <a:ext cx="2298643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9D087E6-4554-F90D-28DE-C79833CDF48D}"/>
                  </a:ext>
                </a:extLst>
              </p:cNvPr>
              <p:cNvSpPr txBox="1"/>
              <p:nvPr/>
            </p:nvSpPr>
            <p:spPr>
              <a:xfrm>
                <a:off x="8241519" y="2073419"/>
                <a:ext cx="2612831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1,1 </m:t>
                          </m:r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=477,58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9D087E6-4554-F90D-28DE-C79833CDF4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1519" y="2073419"/>
                <a:ext cx="2612831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Dual Expression Slider / Fader">
            <a:extLst>
              <a:ext uri="{FF2B5EF4-FFF2-40B4-BE49-F238E27FC236}">
                <a16:creationId xmlns:a16="http://schemas.microsoft.com/office/drawing/2014/main" id="{91ACD007-FA6C-9F1F-43E7-0E0F5F1DB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00" b="95938" l="10000" r="90000">
                        <a14:foregroundMark x1="24688" y1="7187" x2="41563" y2="10000"/>
                        <a14:foregroundMark x1="41563" y1="10000" x2="65625" y2="10000"/>
                        <a14:foregroundMark x1="65625" y1="10000" x2="48438" y2="2500"/>
                        <a14:foregroundMark x1="48438" y1="2500" x2="25938" y2="5625"/>
                        <a14:foregroundMark x1="41875" y1="24375" x2="52188" y2="12500"/>
                        <a14:foregroundMark x1="46875" y1="20313" x2="53750" y2="18125"/>
                        <a14:foregroundMark x1="45313" y1="23438" x2="43750" y2="25313"/>
                        <a14:foregroundMark x1="45313" y1="22813" x2="51563" y2="20938"/>
                        <a14:foregroundMark x1="51875" y1="23438" x2="54375" y2="24063"/>
                        <a14:foregroundMark x1="55625" y1="44688" x2="64688" y2="50625"/>
                        <a14:foregroundMark x1="52812" y1="45313" x2="56875" y2="54375"/>
                        <a14:foregroundMark x1="37813" y1="69063" x2="33750" y2="78125"/>
                        <a14:foregroundMark x1="34375" y1="69375" x2="43125" y2="78438"/>
                        <a14:foregroundMark x1="25938" y1="90313" x2="42500" y2="95313"/>
                        <a14:foregroundMark x1="42500" y1="95313" x2="66875" y2="94375"/>
                        <a14:foregroundMark x1="66875" y1="94375" x2="69063" y2="94375"/>
                        <a14:foregroundMark x1="43750" y1="92500" x2="49375" y2="54063"/>
                        <a14:foregroundMark x1="47500" y1="90938" x2="52500" y2="87813"/>
                        <a14:foregroundMark x1="41563" y1="95938" x2="53750" y2="95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782" y="3248662"/>
            <a:ext cx="2821379" cy="2821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174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4" grpId="1" animBg="1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EDBA9-37C0-25D7-3921-374091BB8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6B0F36C-454B-0EAF-B460-1272F3681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Atenuador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60AE0-FED7-4C76-F8EE-C93DAE2149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6952" y="1921412"/>
            <a:ext cx="9004020" cy="21353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A358E00E-209C-2739-56A5-1200F66698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19739051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477,58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474,26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-0,17%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 (ideal)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4,73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𝑮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𝒎𝒂𝒙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1,100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1,098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-0,18%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A358E00E-209C-2739-56A5-1200F66698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19739051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477,58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474,26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-0,17%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 (ideal)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4,73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1,100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1,098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-0,18%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DDF7E54-A451-7385-17B9-525EA3EE2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DDF7E54-A451-7385-17B9-525EA3EE22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14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17C99-71B6-B1FE-06F3-471232EA4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AA8F91B-3C29-AFD0-54F4-C77BF6281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Atenuador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6455EC-6CA7-672E-B426-E9111AEAFD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4" y="1945948"/>
            <a:ext cx="8904410" cy="211080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EA9DEEDD-1BF2-1302-34F2-F23834F7F0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638" y="4010588"/>
            <a:ext cx="244037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Frecuencia máxima de corte 9,07MHz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416240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1F9E5-3B47-F3A6-0F0A-E3A3165AB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6E10A8A-9537-096F-5FBD-5040489B1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4135"/>
            <a:ext cx="9905998" cy="1478570"/>
          </a:xfrm>
        </p:spPr>
        <p:txBody>
          <a:bodyPr/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Consideraciones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617993-3ADC-012F-FCCD-157EA5D2067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69673" y="3831682"/>
                <a:ext cx="9252654" cy="2241490"/>
              </a:xfrm>
            </p:spPr>
            <p:txBody>
              <a:bodyPr>
                <a:normAutofit/>
              </a:bodyPr>
              <a:lstStyle/>
              <a:p>
                <a:pPr algn="just">
                  <a:lnSpc>
                    <a:spcPct val="115000"/>
                  </a:lnSpc>
                </a:pPr>
                <a:r>
                  <a:rPr lang="es-AR" sz="2000" kern="100" dirty="0"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Recordamos:</a:t>
                </a:r>
                <a:endParaRPr lang="es-AR" sz="2000" kern="100" dirty="0">
                  <a:effectLst/>
                  <a:latin typeface="Times New Roman" panose="02020603050405020304" pitchFamily="18" charset="0"/>
                  <a:ea typeface="Noto Sans" panose="020B0502040504020204" pitchFamily="34" charset="0"/>
                  <a:cs typeface="FreeSans"/>
                </a:endParaRPr>
              </a:p>
              <a:p>
                <a:pPr lvl="1" algn="just">
                  <a:lnSpc>
                    <a:spcPct val="115000"/>
                  </a:lnSpc>
                </a:pPr>
                <a14:m>
                  <m:oMath xmlns:m="http://schemas.openxmlformats.org/officeDocument/2006/math">
                    <m:r>
                      <a:rPr lang="es-AR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𝑑𝐵𝑉</m:t>
                    </m:r>
                    <m:r>
                      <a:rPr lang="es-AR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  <m:t>𝐷𝑒𝑐𝑖𝑏𝑒𝑙𝑖𝑜𝑠𝑉𝑜𝑙𝑡𝑠</m:t>
                        </m:r>
                      </m:e>
                    </m:d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20</m:t>
                    </m:r>
                    <m:r>
                      <a:rPr lang="ar-AE" sz="1600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⋅</m:t>
                    </m:r>
                    <m:func>
                      <m:funcPr>
                        <m:ctrlP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ar-AE" sz="1600" i="1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s-AR" sz="1600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ar-AE" sz="1600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sub>
                        </m:sSub>
                      </m:fName>
                      <m:e>
                        <m: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func>
                  </m:oMath>
                </a14:m>
                <a:endParaRPr lang="ar-AE" sz="1600" kern="100" dirty="0">
                  <a:effectLst/>
                  <a:latin typeface="Times New Roman" panose="02020603050405020304" pitchFamily="18" charset="0"/>
                  <a:ea typeface="Noto Sans" panose="020B0502040504020204" pitchFamily="34" charset="0"/>
                  <a:cs typeface="FreeSans"/>
                </a:endParaRPr>
              </a:p>
              <a:p>
                <a:pPr lvl="1" algn="just">
                  <a:lnSpc>
                    <a:spcPct val="115000"/>
                  </a:lnSpc>
                </a:pPr>
                <a14:m>
                  <m:oMath xmlns:m="http://schemas.openxmlformats.org/officeDocument/2006/math"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𝑑𝐵𝑢</m:t>
                    </m:r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  <m:t>𝐷𝑒𝑐𝑖𝑏𝑒𝑙𝑖𝑜𝑠𝑈𝑛𝑖𝑑𝑎𝑑𝑑𝑒𝑈𝑛𝑖𝑑𝑎𝑑</m:t>
                        </m:r>
                      </m:e>
                    </m:d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ar-AE" sz="1600" i="1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20</m:t>
                    </m:r>
                    <m:r>
                      <a:rPr lang="ar-AE" sz="1600" kern="100">
                        <a:effectLst/>
                        <a:latin typeface="Cambria Math" panose="02040503050406030204" pitchFamily="18" charset="0"/>
                        <a:ea typeface="Noto Sans" panose="020B0502040504020204" pitchFamily="34" charset="0"/>
                        <a:cs typeface="Times New Roman" panose="02020603050405020304" pitchFamily="18" charset="0"/>
                      </a:rPr>
                      <m:t>⋅</m:t>
                    </m:r>
                    <m:func>
                      <m:funcPr>
                        <m:ctrlPr>
                          <a:rPr lang="ar-AE" sz="1600" i="1" kern="10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ar-AE" sz="1600" i="1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ar-AE" sz="1600" i="1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ar-AE" sz="1600" i="1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sub>
                        </m:sSub>
                      </m:fName>
                      <m:e>
                        <m:d>
                          <m:dPr>
                            <m:ctrlPr>
                              <a:rPr lang="ar-AE" sz="1600" i="1" kern="100">
                                <a:effectLst/>
                                <a:latin typeface="Cambria Math" panose="02040503050406030204" pitchFamily="18" charset="0"/>
                                <a:ea typeface="Noto Sans" panose="020B050204050402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ar-AE" sz="1600" i="1" kern="100">
                                    <a:effectLst/>
                                    <a:latin typeface="Cambria Math" panose="02040503050406030204" pitchFamily="18" charset="0"/>
                                    <a:ea typeface="Noto Sans" panose="020B050204050402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sz="1600" i="1" kern="100">
                                    <a:effectLst/>
                                    <a:latin typeface="Cambria Math" panose="02040503050406030204" pitchFamily="18" charset="0"/>
                                    <a:ea typeface="Noto Sans" panose="020B0502040504020204" pitchFamily="34" charset="0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num>
                              <m:den>
                                <m:r>
                                  <a:rPr lang="ar-AE" sz="1600" i="1" kern="100">
                                    <a:effectLst/>
                                    <a:latin typeface="Cambria Math" panose="02040503050406030204" pitchFamily="18" charset="0"/>
                                    <a:ea typeface="Noto Sans" panose="020B0502040504020204" pitchFamily="34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  <m:r>
                                  <a:rPr lang="ar-AE" sz="1600" i="1" kern="100">
                                    <a:effectLst/>
                                    <a:latin typeface="Cambria Math" panose="02040503050406030204" pitchFamily="18" charset="0"/>
                                    <a:ea typeface="Noto Sans" panose="020B0502040504020204" pitchFamily="34" charset="0"/>
                                    <a:cs typeface="Times New Roman" panose="02020603050405020304" pitchFamily="18" charset="0"/>
                                  </a:rPr>
                                  <m:t>.</m:t>
                                </m:r>
                                <m:r>
                                  <a:rPr lang="ar-AE" sz="1600" i="1" kern="100">
                                    <a:effectLst/>
                                    <a:latin typeface="Cambria Math" panose="02040503050406030204" pitchFamily="18" charset="0"/>
                                    <a:ea typeface="Noto Sans" panose="020B0502040504020204" pitchFamily="34" charset="0"/>
                                    <a:cs typeface="Times New Roman" panose="02020603050405020304" pitchFamily="18" charset="0"/>
                                  </a:rPr>
                                  <m:t>775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ar-AE" sz="1400" kern="100" dirty="0">
                  <a:effectLst/>
                  <a:latin typeface="Times New Roman" panose="02020603050405020304" pitchFamily="18" charset="0"/>
                  <a:ea typeface="Noto Sans" panose="020B0502040504020204" pitchFamily="34" charset="0"/>
                  <a:cs typeface="FreeSans"/>
                </a:endParaRPr>
              </a:p>
              <a:p>
                <a:r>
                  <a:rPr lang="es-AR" sz="2000" dirty="0"/>
                  <a:t>Ancho de banda: 20Hz ~ 20kHz con margen: 50Hz ~ 18kHz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617993-3ADC-012F-FCCD-157EA5D206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69673" y="3831682"/>
                <a:ext cx="9252654" cy="2241490"/>
              </a:xfrm>
              <a:blipFill>
                <a:blip r:embed="rId2"/>
                <a:stretch>
                  <a:fillRect l="-922" t="-327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ABAAC22-6F3D-13A9-6D81-71BC443F379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81179916"/>
                  </p:ext>
                </p:extLst>
              </p:nvPr>
            </p:nvGraphicFramePr>
            <p:xfrm>
              <a:off x="2030412" y="1846871"/>
              <a:ext cx="8127999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405677573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48771667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392966017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s-A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𝒅𝑩𝒖</m:t>
                                </m:r>
                              </m:oMath>
                            </m:oMathPara>
                          </a14:m>
                          <a:endParaRPr lang="es-A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𝑹𝑴𝑺</m:t>
                                </m:r>
                              </m:oMath>
                            </m:oMathPara>
                          </a14:m>
                          <a:endParaRPr lang="es-AR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831341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línea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1,228V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0665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micrófonos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-60 ~ -20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775µV ~77,5mV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59642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instrumentos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-30 ~ -10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24,5mV ~ 245mV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72501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AUX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-3,3 ~ 1,15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530mV ~ 885mV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798932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ABAAC22-6F3D-13A9-6D81-71BC443F379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81179916"/>
                  </p:ext>
                </p:extLst>
              </p:nvPr>
            </p:nvGraphicFramePr>
            <p:xfrm>
              <a:off x="2030412" y="1846871"/>
              <a:ext cx="8127999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405677573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48771667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392966017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s-A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>
                        <a:blipFill>
                          <a:blip r:embed="rId3"/>
                          <a:stretch>
                            <a:fillRect l="-100450" t="-1639" r="-101126" b="-426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>
                        <a:blipFill>
                          <a:blip r:embed="rId3"/>
                          <a:stretch>
                            <a:fillRect l="-200000" t="-1639" r="-899" b="-4262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31341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línea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1,228V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0665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micrófonos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-60 ~ -20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775µV ~77,5mV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59642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de instrumentos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-30 ~ -10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24,5mV ~ 245mV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72501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s-AR" dirty="0"/>
                            <a:t>Nivel AUX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-3,3 ~ 1,15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dirty="0"/>
                            <a:t>530mV ~ 885mV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7989324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6524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3378B-8646-C581-2D3D-A89F3F684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CC772D7-6D00-AA47-966B-53E282CD1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C92DF3-D806-9E56-F479-A953DC4C97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032927" y="756844"/>
            <a:ext cx="6256072" cy="4926984"/>
          </a:xfrm>
          <a:prstGeom prst="rect">
            <a:avLst/>
          </a:prstGeom>
        </p:spPr>
      </p:pic>
      <p:pic>
        <p:nvPicPr>
          <p:cNvPr id="2" name="Picture 1" descr="A diagram of a band active tone control&#10;&#10;Description automatically generated">
            <a:extLst>
              <a:ext uri="{FF2B5EF4-FFF2-40B4-BE49-F238E27FC236}">
                <a16:creationId xmlns:a16="http://schemas.microsoft.com/office/drawing/2014/main" id="{DBFF449A-EEE9-8D12-2D33-D230DDF5D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620" y="3737759"/>
            <a:ext cx="6397719" cy="29798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E3FD10C-BAA0-ACFF-A029-A1ABBE04B2DA}"/>
                  </a:ext>
                </a:extLst>
              </p:cNvPr>
              <p:cNvSpPr txBox="1"/>
              <p:nvPr/>
            </p:nvSpPr>
            <p:spPr>
              <a:xfrm>
                <a:off x="10229093" y="3301485"/>
                <a:ext cx="1059906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E3FD10C-BAA0-ACFF-A029-A1ABBE04B2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093" y="3301485"/>
                <a:ext cx="1059906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301A046-9FA9-C3A9-0B34-0EB0CF635E59}"/>
                  </a:ext>
                </a:extLst>
              </p:cNvPr>
              <p:cNvSpPr txBox="1"/>
              <p:nvPr/>
            </p:nvSpPr>
            <p:spPr>
              <a:xfrm>
                <a:off x="3592355" y="2252186"/>
                <a:ext cx="2310248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301A046-9FA9-C3A9-0B34-0EB0CF635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2355" y="2252186"/>
                <a:ext cx="2310248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969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6DB82-181E-A0F1-6D81-7E3BB5B85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C4FED24-48FF-6406-2C51-9CFFB8DDD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708901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473670-5F53-18F6-292B-F491D9ED0F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06" y="1852462"/>
            <a:ext cx="12143387" cy="2879855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0B48B59-7577-C6CC-DD1F-80309AE2E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8541" y="4770610"/>
            <a:ext cx="341364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Amplitud de 1V (escala en 0dB)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10 Hz ~25 kHz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9327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78988-86D1-3771-A1AD-0CD0D2715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B5DA35B-139D-AF4A-0E8C-B391B0E02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708901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tonos: Bajos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80FC6D-9E46-90C2-88FA-D17F8175DD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06" y="1852462"/>
            <a:ext cx="12143387" cy="287985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E3CE1791-DCD5-CEE8-E653-73AF33273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8541" y="4770610"/>
            <a:ext cx="341364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Amplitud de 1V (escala en 0dB)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10 Hz ~25 kHz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9007721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DD229-7D49-1C4F-1543-9DAA0848A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B0F2B46-E1A2-64B3-FBB4-4C4187C0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708901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tonos: Medios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3BC55F-E06A-9C44-5A6A-FE83ECC280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08" y="1852462"/>
            <a:ext cx="12143383" cy="287985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05E43D4-6E94-DAB0-658F-BE9AB3276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8541" y="4770610"/>
            <a:ext cx="341364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Amplitud de 1V (escala en 0dB)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10 Hz ~25 kHz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46659461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851A8-70B9-92C0-2054-5C3616BEF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C868FC1-0015-0BD8-4451-10D47FD71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708901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tonos: Altos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F258D-E858-97E5-0A45-62CE195B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08" y="1852462"/>
            <a:ext cx="12143383" cy="2879853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53790AF-2AE4-DF93-5056-A7EC05A0D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8541" y="4770610"/>
            <a:ext cx="341364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Amplitud de 1V (escala en 0dB)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altLang="zh-CN" sz="1600" i="1" dirty="0"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10 Hz ~25 kHz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39741495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2ED3F-EB43-C940-D0E2-E375A3CCB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463DE68-E932-776C-F064-DC61F1E75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 de instrumento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A4F72-1362-02B0-843B-C8753F645E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2172" y="312626"/>
            <a:ext cx="6482732" cy="21953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4BB8EBD-28C2-CDE0-9B13-26D0808538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00196" y="2567407"/>
            <a:ext cx="4529455" cy="411658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91EA0F-5F11-1D8C-DE19-CFE44D3F3FB7}"/>
                  </a:ext>
                </a:extLst>
              </p:cNvPr>
              <p:cNvSpPr txBox="1"/>
              <p:nvPr/>
            </p:nvSpPr>
            <p:spPr>
              <a:xfrm>
                <a:off x="2325336" y="1144816"/>
                <a:ext cx="1676998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𝑖𝑛𝑠𝑡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=−30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𝑑𝐵𝑢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91EA0F-5F11-1D8C-DE19-CFE44D3F3F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5336" y="1144816"/>
                <a:ext cx="1676998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D3062E-DF38-571D-7F74-721F2D558B23}"/>
                  </a:ext>
                </a:extLst>
              </p:cNvPr>
              <p:cNvSpPr txBox="1"/>
              <p:nvPr/>
            </p:nvSpPr>
            <p:spPr>
              <a:xfrm>
                <a:off x="2388760" y="1787884"/>
                <a:ext cx="1699055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𝑎𝑢𝑥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=−3,3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𝑑𝐵𝑢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D3062E-DF38-571D-7F74-721F2D558B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8760" y="1787884"/>
                <a:ext cx="1699055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63824B1-27F9-6AE3-7072-81BA216E73ED}"/>
                  </a:ext>
                </a:extLst>
              </p:cNvPr>
              <p:cNvSpPr txBox="1"/>
              <p:nvPr/>
            </p:nvSpPr>
            <p:spPr>
              <a:xfrm>
                <a:off x="9857947" y="1736948"/>
                <a:ext cx="1853969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63824B1-27F9-6AE3-7072-81BA216E73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7947" y="1736948"/>
                <a:ext cx="1853969" cy="357534"/>
              </a:xfrm>
              <a:prstGeom prst="rect">
                <a:avLst/>
              </a:prstGeom>
              <a:blipFill>
                <a:blip r:embed="rId6"/>
                <a:stretch>
                  <a:fillRect b="-169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7D97A80-D0D4-C850-38ED-BC2B4681DDA1}"/>
                  </a:ext>
                </a:extLst>
              </p:cNvPr>
              <p:cNvSpPr txBox="1"/>
              <p:nvPr/>
            </p:nvSpPr>
            <p:spPr>
              <a:xfrm>
                <a:off x="6610880" y="465215"/>
                <a:ext cx="1756891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𝑚𝑖𝑐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=34,65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7D97A80-D0D4-C850-38ED-BC2B4681DD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0880" y="465215"/>
                <a:ext cx="1756891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C345BBE-7F6C-9FA4-EB7B-7492FD8BE048}"/>
                  </a:ext>
                </a:extLst>
              </p:cNvPr>
              <p:cNvSpPr txBox="1"/>
              <p:nvPr/>
            </p:nvSpPr>
            <p:spPr>
              <a:xfrm>
                <a:off x="2337798" y="1768904"/>
                <a:ext cx="160191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𝑎𝑢𝑥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=530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C345BBE-7F6C-9FA4-EB7B-7492FD8BE0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7798" y="1768904"/>
                <a:ext cx="1601913" cy="357534"/>
              </a:xfrm>
              <a:prstGeom prst="rect">
                <a:avLst/>
              </a:prstGeom>
              <a:blipFill>
                <a:blip r:embed="rId8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F943D2A-EBF6-006D-C048-8D13C30BB3C8}"/>
                  </a:ext>
                </a:extLst>
              </p:cNvPr>
              <p:cNvSpPr txBox="1"/>
              <p:nvPr/>
            </p:nvSpPr>
            <p:spPr>
              <a:xfrm>
                <a:off x="2225309" y="1135326"/>
                <a:ext cx="1777025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𝑖𝑛𝑠𝑡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=34,65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F943D2A-EBF6-006D-C048-8D13C30BB3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5309" y="1135326"/>
                <a:ext cx="1777025" cy="357534"/>
              </a:xfrm>
              <a:prstGeom prst="rect">
                <a:avLst/>
              </a:prstGeom>
              <a:blipFill>
                <a:blip r:embed="rId9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555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5" grpId="0" animBg="1"/>
      <p:bldP spid="17" grpId="0" animBg="1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9B643A-AEE1-B39F-D08A-A48C09A0D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8526341-5C9C-7A08-F967-B50CE11AA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 de instrumento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1AE068-419F-F1E2-8CD1-7DA86EA8E4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2172" y="312626"/>
            <a:ext cx="6482732" cy="21953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68BD949-156B-FD1A-9CD7-3614EE8FE1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00196" y="2567407"/>
            <a:ext cx="4529455" cy="411658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A504EC-70A1-EB7D-28CD-38E21D260950}"/>
                  </a:ext>
                </a:extLst>
              </p:cNvPr>
              <p:cNvSpPr txBox="1"/>
              <p:nvPr/>
            </p:nvSpPr>
            <p:spPr>
              <a:xfrm>
                <a:off x="8338206" y="4747343"/>
                <a:ext cx="1853969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A504EC-70A1-EB7D-28CD-38E21D2609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8206" y="4747343"/>
                <a:ext cx="1853969" cy="357534"/>
              </a:xfrm>
              <a:prstGeom prst="rect">
                <a:avLst/>
              </a:prstGeom>
              <a:blipFill>
                <a:blip r:embed="rId4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FBADDD-E690-2E82-2CBC-452F6B0C3875}"/>
                  </a:ext>
                </a:extLst>
              </p:cNvPr>
              <p:cNvSpPr txBox="1"/>
              <p:nvPr/>
            </p:nvSpPr>
            <p:spPr>
              <a:xfrm>
                <a:off x="3337672" y="4268164"/>
                <a:ext cx="1777025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𝑖𝑛𝑠𝑡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=34,65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FBADDD-E690-2E82-2CBC-452F6B0C3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7672" y="4268164"/>
                <a:ext cx="1777025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8385B1-C9CB-2CF5-A327-CC5C97521DD9}"/>
                  </a:ext>
                </a:extLst>
              </p:cNvPr>
              <p:cNvSpPr txBox="1"/>
              <p:nvPr/>
            </p:nvSpPr>
            <p:spPr>
              <a:xfrm>
                <a:off x="3778614" y="3429000"/>
                <a:ext cx="2042162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−20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≤22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F8385B1-C9CB-2CF5-A327-CC5C97521D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614" y="3429000"/>
                <a:ext cx="2042162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A84DA1D-6E8C-368B-8EF2-D3B182440F11}"/>
                  </a:ext>
                </a:extLst>
              </p:cNvPr>
              <p:cNvSpPr txBox="1"/>
              <p:nvPr/>
            </p:nvSpPr>
            <p:spPr>
              <a:xfrm>
                <a:off x="3360871" y="4268164"/>
                <a:ext cx="1637691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=34,65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A84DA1D-6E8C-368B-8EF2-D3B182440F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0871" y="4268164"/>
                <a:ext cx="1637691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3712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F6F66-70FF-0D45-F9FE-E86B7570C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55C04-2CE2-38C7-F148-7EDC365B92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2517"/>
            <a:ext cx="9007906" cy="213313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33FDAA2E-5E22-A409-A8C9-91DE6438E98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0465946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449,95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3,64%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𝑮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𝒎𝒂𝒙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12,53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12,99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3,67%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𝑮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𝒎𝒊𝒏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0,23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130%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33FDAA2E-5E22-A409-A8C9-91DE6438E98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0465946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449,95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3,64%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12,53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12,99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3,67%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46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0,1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0,23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130%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25551166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876F2F2-1B82-E5A3-75C2-09EB1CBAB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876F2F2-1B82-E5A3-75C2-09EB1CBAB6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10">
            <a:extLst>
              <a:ext uri="{FF2B5EF4-FFF2-40B4-BE49-F238E27FC236}">
                <a16:creationId xmlns:a16="http://schemas.microsoft.com/office/drawing/2014/main" id="{F6B1F8D7-8F0C-1B08-E516-10055EA3A30C}"/>
              </a:ext>
            </a:extLst>
          </p:cNvPr>
          <p:cNvSpPr txBox="1">
            <a:spLocks/>
          </p:cNvSpPr>
          <p:nvPr/>
        </p:nvSpPr>
        <p:spPr>
          <a:xfrm>
            <a:off x="3119411" y="467242"/>
            <a:ext cx="324576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b="1" cap="none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</a:t>
            </a: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132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D5D1C-1C72-816D-4DC7-2C2237699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F8315FE-20ED-6F93-A1C0-830AFE9C6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245763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179B2-FFF5-6595-0B1E-7CA34B6F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DAFAB58-4FA6-0368-5E7C-74BC92436B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17786857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20,42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2,1%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20,29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1,45%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DAFAB58-4FA6-0368-5E7C-74BC92436B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17786857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20,42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2,1%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20,29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1,45%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848241CE-52AD-2034-5246-7AE0B31532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848241CE-52AD-2034-5246-7AE0B31532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210818" y="4068467"/>
                <a:ext cx="3520018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894679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4133F-E97E-6E18-753A-2FC652C1E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D17B5F2-F298-CF2F-4B85-219CFFD52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977511" cy="1478570"/>
          </a:xfrm>
        </p:spPr>
        <p:txBody>
          <a:bodyPr>
            <a:normAutofit fontScale="90000"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 para micrófono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BE6283-B5D5-E08F-1D0C-87AED87B3C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483931" y="1273153"/>
            <a:ext cx="5940988" cy="39366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F712DA1-A845-8D39-6366-800798659335}"/>
                  </a:ext>
                </a:extLst>
              </p:cNvPr>
              <p:cNvSpPr txBox="1"/>
              <p:nvPr/>
            </p:nvSpPr>
            <p:spPr>
              <a:xfrm>
                <a:off x="3383297" y="2393039"/>
                <a:ext cx="2086469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bSup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=−60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𝑑𝐵𝑢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F712DA1-A845-8D39-6366-8007986593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3297" y="2393039"/>
                <a:ext cx="2086469" cy="3385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A3B192C-62D5-81AC-9421-AFA100DD4980}"/>
                  </a:ext>
                </a:extLst>
              </p:cNvPr>
              <p:cNvSpPr txBox="1"/>
              <p:nvPr/>
            </p:nvSpPr>
            <p:spPr>
              <a:xfrm>
                <a:off x="9492683" y="2883940"/>
                <a:ext cx="17401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=34,65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A3B192C-62D5-81AC-9421-AFA100DD49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2683" y="2883940"/>
                <a:ext cx="1740156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7B9BB6-33C6-C7A2-FC02-C3EFA26EE9A4}"/>
                  </a:ext>
                </a:extLst>
              </p:cNvPr>
              <p:cNvSpPr txBox="1"/>
              <p:nvPr/>
            </p:nvSpPr>
            <p:spPr>
              <a:xfrm>
                <a:off x="3383297" y="4465532"/>
                <a:ext cx="2098908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bSup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=−60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𝑑𝐵𝑢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7B9BB6-33C6-C7A2-FC02-C3EFA26EE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3297" y="4465532"/>
                <a:ext cx="2098908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904958F-532B-5ED0-5B36-8DDDA7C17721}"/>
                  </a:ext>
                </a:extLst>
              </p:cNvPr>
              <p:cNvSpPr txBox="1"/>
              <p:nvPr/>
            </p:nvSpPr>
            <p:spPr>
              <a:xfrm>
                <a:off x="3400526" y="2374059"/>
                <a:ext cx="1721305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bSup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904958F-532B-5ED0-5B36-8DDDA7C177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0526" y="2374059"/>
                <a:ext cx="1721305" cy="357534"/>
              </a:xfrm>
              <a:prstGeom prst="rect">
                <a:avLst/>
              </a:prstGeom>
              <a:blipFill>
                <a:blip r:embed="rId6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944DC2C-5231-9D5F-820E-BE7FB1D9C124}"/>
                  </a:ext>
                </a:extLst>
              </p:cNvPr>
              <p:cNvSpPr txBox="1"/>
              <p:nvPr/>
            </p:nvSpPr>
            <p:spPr>
              <a:xfrm>
                <a:off x="3354960" y="4446552"/>
                <a:ext cx="187519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bSup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=−434,16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944DC2C-5231-9D5F-820E-BE7FB1D9C1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4960" y="4446552"/>
                <a:ext cx="1875193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4871E1-E7BE-AF26-3AC7-A5B9B074518E}"/>
                  </a:ext>
                </a:extLst>
              </p:cNvPr>
              <p:cNvSpPr txBox="1"/>
              <p:nvPr/>
            </p:nvSpPr>
            <p:spPr>
              <a:xfrm>
                <a:off x="5469766" y="1701295"/>
                <a:ext cx="1133965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=30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𝑑𝐵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4871E1-E7BE-AF26-3AC7-A5B9B07451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766" y="1701295"/>
                <a:ext cx="1133965" cy="3385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321993-5D1C-57BB-E974-46E2CA47CAE6}"/>
                  </a:ext>
                </a:extLst>
              </p:cNvPr>
              <p:cNvSpPr txBox="1"/>
              <p:nvPr/>
            </p:nvSpPr>
            <p:spPr>
              <a:xfrm>
                <a:off x="3406464" y="3470564"/>
                <a:ext cx="1168717" cy="33855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≈150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321993-5D1C-57BB-E974-46E2CA47C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6464" y="3470564"/>
                <a:ext cx="1168717" cy="33855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987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5" grpId="0" animBg="1"/>
      <p:bldP spid="5" grpId="1" animBg="1"/>
      <p:bldP spid="6" grpId="0" animBg="1"/>
      <p:bldP spid="7" grpId="0" animBg="1"/>
      <p:bldP spid="8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B88E6-E73E-671E-C83C-9CDABC0A0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B1FCF31-ACB5-A4CE-D9B9-72B08983F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4135"/>
            <a:ext cx="9905998" cy="1478570"/>
          </a:xfrm>
        </p:spPr>
        <p:txBody>
          <a:bodyPr/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en bloques general</a:t>
            </a:r>
          </a:p>
        </p:txBody>
      </p:sp>
      <p:pic>
        <p:nvPicPr>
          <p:cNvPr id="13" name="Content Placeholder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C2AB5B2-3B57-77BF-D512-FCBF54712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947" y="1968805"/>
            <a:ext cx="10632135" cy="298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5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456CE-A7E7-8946-291C-EE0558F7E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1B7893-1FD1-48A8-B513-DE25DD6762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9672" y="1922517"/>
            <a:ext cx="8998579" cy="21331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D0A0AD11-1718-45F9-555C-D1FD8336A2E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1138279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𝐩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34,65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34,73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0,23%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1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𝑮</m:t>
                                </m:r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31,6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31,69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0,28%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D0A0AD11-1718-45F9-555C-D1FD8336A2E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1138279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34,65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34,73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0,23%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31,6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31,69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0,28%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6612EA03-AC83-6E33-BFD7-0656F07ECF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096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180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º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6612EA03-AC83-6E33-BFD7-0656F07ECF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blipFill>
                <a:blip r:embed="rId4"/>
                <a:stretch>
                  <a:fillRect t="-2247" b="-112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10">
            <a:extLst>
              <a:ext uri="{FF2B5EF4-FFF2-40B4-BE49-F238E27FC236}">
                <a16:creationId xmlns:a16="http://schemas.microsoft.com/office/drawing/2014/main" id="{A165AF79-6FD4-390B-FF1D-0D0ACF127C6A}"/>
              </a:ext>
            </a:extLst>
          </p:cNvPr>
          <p:cNvSpPr txBox="1">
            <a:spLocks/>
          </p:cNvSpPr>
          <p:nvPr/>
        </p:nvSpPr>
        <p:spPr>
          <a:xfrm>
            <a:off x="3119411" y="467242"/>
            <a:ext cx="324576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Entrada Micrófono</a:t>
            </a:r>
          </a:p>
        </p:txBody>
      </p:sp>
    </p:spTree>
    <p:extLst>
      <p:ext uri="{BB962C8B-B14F-4D97-AF65-F5344CB8AC3E}">
        <p14:creationId xmlns:p14="http://schemas.microsoft.com/office/powerpoint/2010/main" val="136481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2DB1C-1DEE-17DD-5DD9-3B7883510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01A6E28-1DF1-B95B-FB19-F67A5C001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245763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Preamplificador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02020-067E-C5E4-2305-D258D91C17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09" y="1921412"/>
            <a:ext cx="9007906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C7B5113-6161-B64B-FD84-619AB510C4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7217985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19,40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C7B5113-6161-B64B-FD84-619AB510C4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7217985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19,40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AD65956D-72A5-9496-E2F6-5688119BBD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096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180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º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AD65956D-72A5-9496-E2F6-5688119BBD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blipFill>
                <a:blip r:embed="rId4"/>
                <a:stretch>
                  <a:fillRect t="-2247" b="-112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2430217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0192B-3209-9B66-760F-98A9A7221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0228540-F855-9B30-CA77-F511FC116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Detector de picos</a:t>
            </a:r>
          </a:p>
        </p:txBody>
      </p:sp>
      <p:pic>
        <p:nvPicPr>
          <p:cNvPr id="1026" name="Picture 2" descr="Esquema del detector de pico.">
            <a:extLst>
              <a:ext uri="{FF2B5EF4-FFF2-40B4-BE49-F238E27FC236}">
                <a16:creationId xmlns:a16="http://schemas.microsoft.com/office/drawing/2014/main" id="{526B3066-DBD3-69B3-B17F-85E20632E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813" y="1287382"/>
            <a:ext cx="5424826" cy="40552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707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141F-203A-5F4B-83DC-204463524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7E1427-A42C-F761-C460-51D52DF5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263" y="0"/>
            <a:ext cx="6666576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Detector de picos</a:t>
            </a:r>
          </a:p>
        </p:txBody>
      </p:sp>
      <p:pic>
        <p:nvPicPr>
          <p:cNvPr id="7" name="Video de WhatsApp 2025-02-25 a las 20.22.38_f068cfe4">
            <a:hlinkClick r:id="" action="ppaction://media"/>
            <a:extLst>
              <a:ext uri="{FF2B5EF4-FFF2-40B4-BE49-F238E27FC236}">
                <a16:creationId xmlns:a16="http://schemas.microsoft.com/office/drawing/2014/main" id="{ED1DD4EE-C90E-4433-9BD9-2A6B2523C3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793" y="1120141"/>
            <a:ext cx="7542414" cy="565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6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141F-203A-5F4B-83DC-204463524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7E1427-A42C-F761-C460-51D52DF5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263" y="0"/>
            <a:ext cx="6666576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Detector de picos</a:t>
            </a:r>
          </a:p>
        </p:txBody>
      </p:sp>
      <p:pic>
        <p:nvPicPr>
          <p:cNvPr id="2" name="Video de WhatsApp 2025-02-25 a las 20.23.50_8227a15f">
            <a:hlinkClick r:id="" action="ppaction://media"/>
            <a:extLst>
              <a:ext uri="{FF2B5EF4-FFF2-40B4-BE49-F238E27FC236}">
                <a16:creationId xmlns:a16="http://schemas.microsoft.com/office/drawing/2014/main" id="{3CD54B14-D330-4812-A3AE-F448971D2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1525" y="1301286"/>
            <a:ext cx="7408950" cy="555671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85C2DB1-DE02-4F2D-9AA0-D83B919DEB2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273637" y="1301286"/>
            <a:ext cx="4100310" cy="553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27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141F-203A-5F4B-83DC-204463524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7E1427-A42C-F761-C460-51D52DF5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Detector de picos bipolar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703F08-02C4-92C0-8031-D40B329B2C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06222" y="906106"/>
            <a:ext cx="4711748" cy="47214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41CD0B-F0C5-DCDD-E27C-8A74A3AA353C}"/>
                  </a:ext>
                </a:extLst>
              </p:cNvPr>
              <p:cNvSpPr txBox="1"/>
              <p:nvPr/>
            </p:nvSpPr>
            <p:spPr>
              <a:xfrm>
                <a:off x="3803345" y="1848426"/>
                <a:ext cx="1663468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41CD0B-F0C5-DCDD-E27C-8A74A3AA3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345" y="1848426"/>
                <a:ext cx="1663468" cy="357534"/>
              </a:xfrm>
              <a:prstGeom prst="rect">
                <a:avLst/>
              </a:prstGeom>
              <a:blipFill>
                <a:blip r:embed="rId3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5A24D10-4299-22B7-BA67-3178F79D9CDD}"/>
                  </a:ext>
                </a:extLst>
              </p:cNvPr>
              <p:cNvSpPr txBox="1"/>
              <p:nvPr/>
            </p:nvSpPr>
            <p:spPr>
              <a:xfrm>
                <a:off x="3708895" y="4134516"/>
                <a:ext cx="1579856" cy="358303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≈460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5A24D10-4299-22B7-BA67-3178F79D9C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8895" y="4134516"/>
                <a:ext cx="1579856" cy="358303"/>
              </a:xfrm>
              <a:prstGeom prst="rect">
                <a:avLst/>
              </a:prstGeom>
              <a:blipFill>
                <a:blip r:embed="rId4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747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141F-203A-5F4B-83DC-204463524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7E1427-A42C-F761-C460-51D52DF5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263" y="0"/>
            <a:ext cx="6666576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Detector de picos bipolar</a:t>
            </a:r>
          </a:p>
        </p:txBody>
      </p:sp>
      <p:pic>
        <p:nvPicPr>
          <p:cNvPr id="5" name="Video de WhatsApp 2025-02-25 a las 20.22.38_06ac64cb">
            <a:hlinkClick r:id="" action="ppaction://media"/>
            <a:extLst>
              <a:ext uri="{FF2B5EF4-FFF2-40B4-BE49-F238E27FC236}">
                <a16:creationId xmlns:a16="http://schemas.microsoft.com/office/drawing/2014/main" id="{6A919B8F-AF30-47A0-BD7C-31447E41CE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6604" y="1113906"/>
            <a:ext cx="7658792" cy="574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3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31951-FE1A-9545-9775-C6A037E46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CED07BD-4722-416B-B4DD-ACC6E8610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VU Meter (vúmetro)</a:t>
            </a:r>
          </a:p>
        </p:txBody>
      </p:sp>
      <p:pic>
        <p:nvPicPr>
          <p:cNvPr id="1026" name="Picture 2" descr="2-Kanal-VU-Meter mit 38 LEDs">
            <a:extLst>
              <a:ext uri="{FF2B5EF4-FFF2-40B4-BE49-F238E27FC236}">
                <a16:creationId xmlns:a16="http://schemas.microsoft.com/office/drawing/2014/main" id="{18B34238-AC29-0AF7-05E5-8B188D146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226" y="1368724"/>
            <a:ext cx="3998002" cy="399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461AB9-7959-A4BC-1AD5-A7C48D881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340572" y="1368724"/>
            <a:ext cx="4353584" cy="399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4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F6E72-1E36-72CC-E346-F132B2ED1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74CBD7D-A949-9B7E-DBC4-1DB70666A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VU Meter (vúmetro)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1E2BE0-6BEB-6356-BCDF-EC87448A6C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16227" y="396325"/>
            <a:ext cx="3589030" cy="585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30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E0D9C-BD63-F4D1-CD36-58C0B6DFA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DC1285A-7968-0F9F-3703-7C9CE4936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pPr algn="ctr"/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 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E6408B-A679-63C2-BAB9-69421ACB1E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37089" y="1700064"/>
            <a:ext cx="8396338" cy="42724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FAA855B-B993-AB51-8E92-4A2686DD4361}"/>
                  </a:ext>
                </a:extLst>
              </p:cNvPr>
              <p:cNvSpPr txBox="1"/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≈10%</m:t>
                      </m:r>
                    </m:oMath>
                  </m:oMathPara>
                </a14:m>
                <a:endParaRPr lang="es-AR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FAA855B-B993-AB51-8E92-4A2686DD4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blipFill>
                <a:blip r:embed="rId3"/>
                <a:stretch>
                  <a:fillRect b="-7576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5C35E95-FFA9-E6AC-5902-99E5344AAE91}"/>
                  </a:ext>
                </a:extLst>
              </p:cNvPr>
              <p:cNvSpPr txBox="1"/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=1,74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5C35E95-FFA9-E6AC-5902-99E5344AAE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BB8F838-4A79-9DF1-94E4-63091274B6E6}"/>
                  </a:ext>
                </a:extLst>
              </p:cNvPr>
              <p:cNvSpPr txBox="1"/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BB8F838-4A79-9DF1-94E4-63091274B6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FBDFD2-C971-B02E-8E83-9B44D7BFD0AD}"/>
                  </a:ext>
                </a:extLst>
              </p:cNvPr>
              <p:cNvSpPr txBox="1"/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=1,99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FBDFD2-C971-B02E-8E83-9B44D7BFD0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blipFill>
                <a:blip r:embed="rId6"/>
                <a:stretch>
                  <a:fillRect b="-169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8834B8-09D6-E491-2278-2CF6AF87680D}"/>
                  </a:ext>
                </a:extLst>
              </p:cNvPr>
              <p:cNvSpPr txBox="1"/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250</m:t>
                          </m:r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𝑚𝐴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8834B8-09D6-E491-2278-2CF6AF8768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4D0E606-B970-C02C-15DA-EB9A92C1F571}"/>
              </a:ext>
            </a:extLst>
          </p:cNvPr>
          <p:cNvSpPr txBox="1"/>
          <p:nvPr/>
        </p:nvSpPr>
        <p:spPr>
          <a:xfrm>
            <a:off x="5200049" y="1032679"/>
            <a:ext cx="17919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Versión 1</a:t>
            </a:r>
            <a:endParaRPr lang="es-AR" sz="2000" dirty="0"/>
          </a:p>
        </p:txBody>
      </p:sp>
    </p:spTree>
    <p:extLst>
      <p:ext uri="{BB962C8B-B14F-4D97-AF65-F5344CB8AC3E}">
        <p14:creationId xmlns:p14="http://schemas.microsoft.com/office/powerpoint/2010/main" val="232608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 animBg="1"/>
      <p:bldP spid="4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DB7F-69DC-3EAB-857D-7639640DC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E79827B-13EF-9E98-1D64-832999F3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4135"/>
            <a:ext cx="9905998" cy="1478570"/>
          </a:xfrm>
        </p:spPr>
        <p:txBody>
          <a:bodyPr/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en bloques general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700F41-9041-5EB9-76B5-D111FD9726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97106" y="1355816"/>
            <a:ext cx="10594612" cy="548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1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6FBF3-6AF2-EA96-73A1-B1206082B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A03A24D-243A-23CE-4B03-C68788574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pPr algn="ctr"/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 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D504A0-C3F4-C762-E58B-617E220221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37089" y="1734157"/>
            <a:ext cx="8396338" cy="42042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6A1ABD-C650-5680-0627-D401D52FF5B6}"/>
                  </a:ext>
                </a:extLst>
              </p:cNvPr>
              <p:cNvSpPr txBox="1"/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𝑐𝑐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s-AR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6A1ABD-C650-5680-0627-D401D52FF5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0B15462-0AD7-2B54-29D9-B395BF4903C5}"/>
                  </a:ext>
                </a:extLst>
              </p:cNvPr>
              <p:cNvSpPr txBox="1"/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74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0B15462-0AD7-2B54-29D9-B395BF4903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CC61D60-F2DA-FFDC-CB4A-EE0C006186B8}"/>
                  </a:ext>
                </a:extLst>
              </p:cNvPr>
              <p:cNvSpPr txBox="1"/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434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CC61D60-F2DA-FFDC-CB4A-EE0C006186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391EB3-F581-F163-FFB6-C958DCDEB5F5}"/>
                  </a:ext>
                </a:extLst>
              </p:cNvPr>
              <p:cNvSpPr txBox="1"/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391EB3-F581-F163-FFB6-C958DCDEB5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blipFill>
                <a:blip r:embed="rId6"/>
                <a:stretch>
                  <a:fillRect b="-169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EF9B6B-D796-A77B-9AD4-FE736B421DCB}"/>
                  </a:ext>
                </a:extLst>
              </p:cNvPr>
              <p:cNvSpPr txBox="1"/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250</m:t>
                          </m:r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𝑚𝐴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EF9B6B-D796-A77B-9AD4-FE736B421D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4D93D2E9-B8BE-B4C3-6795-110AFE1924B0}"/>
              </a:ext>
            </a:extLst>
          </p:cNvPr>
          <p:cNvSpPr txBox="1"/>
          <p:nvPr/>
        </p:nvSpPr>
        <p:spPr>
          <a:xfrm>
            <a:off x="5200049" y="1032679"/>
            <a:ext cx="17919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Versión 2</a:t>
            </a:r>
            <a:endParaRPr lang="es-AR" sz="2000" dirty="0"/>
          </a:p>
        </p:txBody>
      </p:sp>
    </p:spTree>
    <p:extLst>
      <p:ext uri="{BB962C8B-B14F-4D97-AF65-F5344CB8AC3E}">
        <p14:creationId xmlns:p14="http://schemas.microsoft.com/office/powerpoint/2010/main" val="1447227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A50CD-A40A-5873-E4C0-572DC4714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8C31F64-3A06-3F7C-A9AA-BF97BA8DA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pPr algn="ctr"/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Modificaciones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4324F-2C8A-8ABF-0D22-130F514157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3059" y="1838959"/>
            <a:ext cx="11084398" cy="399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4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E1801-A63E-43F7-5318-959D05134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37A200E-2667-456A-F50B-F1CB3F5F3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pPr algn="ctr"/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 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469828-CC08-F31C-3469-72ECA9B542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37089" y="1734157"/>
            <a:ext cx="8396338" cy="42042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BACF125-FAF8-296F-4B2F-F01D02C11B9A}"/>
                  </a:ext>
                </a:extLst>
              </p:cNvPr>
              <p:cNvSpPr txBox="1"/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𝑐𝑐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=8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s-AR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BACF125-FAF8-296F-4B2F-F01D02C11B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952" y="1892030"/>
                <a:ext cx="1497298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788CBE2-E81F-C214-9A4E-F2D8DA027E52}"/>
                  </a:ext>
                </a:extLst>
              </p:cNvPr>
              <p:cNvSpPr txBox="1"/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=1,74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788CBE2-E81F-C214-9A4E-F2D8DA027E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722" y="3250233"/>
                <a:ext cx="1253613" cy="357534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CD1B74-D4B2-5CB5-F063-8D7404594E6B}"/>
                  </a:ext>
                </a:extLst>
              </p:cNvPr>
              <p:cNvSpPr txBox="1"/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𝑐h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=434,16</m:t>
                      </m:r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CD1B74-D4B2-5CB5-F063-8D740459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351" y="4895540"/>
                <a:ext cx="1770356" cy="357534"/>
              </a:xfrm>
              <a:prstGeom prst="rect">
                <a:avLst/>
              </a:prstGeom>
              <a:blipFill>
                <a:blip r:embed="rId5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2BAFBE5-CB0C-4E87-3A84-FD3103F4D85E}"/>
                  </a:ext>
                </a:extLst>
              </p:cNvPr>
              <p:cNvSpPr txBox="1"/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=1,99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2BAFBE5-CB0C-4E87-3A84-FD3103F4D8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3071466"/>
                <a:ext cx="1277016" cy="357534"/>
              </a:xfrm>
              <a:prstGeom prst="rect">
                <a:avLst/>
              </a:prstGeom>
              <a:blipFill>
                <a:blip r:embed="rId6"/>
                <a:stretch>
                  <a:fillRect b="-169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FA36F66-51E9-1CA8-0934-DAADEC3EEDA1}"/>
                  </a:ext>
                </a:extLst>
              </p:cNvPr>
              <p:cNvSpPr txBox="1"/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solidFill>
                <a:srgbClr val="F5F4E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250</m:t>
                          </m:r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𝑚𝐴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s-A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FA36F66-51E9-1CA8-0934-DAADEC3EED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455" y="4230864"/>
                <a:ext cx="1422056" cy="357534"/>
              </a:xfrm>
              <a:prstGeom prst="rect">
                <a:avLst/>
              </a:prstGeom>
              <a:blipFill>
                <a:blip r:embed="rId7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A04CD32-A5EB-26DF-FAC8-CAE3620B3427}"/>
              </a:ext>
            </a:extLst>
          </p:cNvPr>
          <p:cNvSpPr txBox="1"/>
          <p:nvPr/>
        </p:nvSpPr>
        <p:spPr>
          <a:xfrm>
            <a:off x="4628975" y="1029316"/>
            <a:ext cx="2812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Realimentación</a:t>
            </a:r>
            <a:endParaRPr lang="es-AR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DC5786-67C2-1E94-92E1-CCF5B7978BAB}"/>
              </a:ext>
            </a:extLst>
          </p:cNvPr>
          <p:cNvSpPr/>
          <p:nvPr/>
        </p:nvSpPr>
        <p:spPr>
          <a:xfrm>
            <a:off x="6869575" y="3848582"/>
            <a:ext cx="868101" cy="1678329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0" name="Picture 9" descr="A black rectangle with a dotted line&#10;&#10;AI-generated content may be incorrect.">
            <a:extLst>
              <a:ext uri="{FF2B5EF4-FFF2-40B4-BE49-F238E27FC236}">
                <a16:creationId xmlns:a16="http://schemas.microsoft.com/office/drawing/2014/main" id="{ED63937F-A5B3-E0B1-E347-2BB58673C6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5192" y="2412206"/>
            <a:ext cx="6120130" cy="1384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4E3DD27-9F65-4F2A-E954-6531439799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99728" y="2292140"/>
            <a:ext cx="2911475" cy="1701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06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7996D-C0C3-5092-0330-298AB6167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288D0B4-1D80-6FAA-0E16-3874291F6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537" y="293394"/>
            <a:ext cx="4887445" cy="1478570"/>
          </a:xfrm>
        </p:spPr>
        <p:txBody>
          <a:bodyPr>
            <a:normAutofit/>
          </a:bodyPr>
          <a:lstStyle/>
          <a:p>
            <a:pPr algn="ctr"/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 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AR" b="1" cap="none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DBB00F-35A4-9215-93A7-6A7CE2DD9D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5474" y="1741860"/>
            <a:ext cx="8359567" cy="41888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2265097-E970-5BFF-57D7-256058EAAA8E}"/>
                  </a:ext>
                </a:extLst>
              </p:cNvPr>
              <p:cNvSpPr txBox="1"/>
              <p:nvPr/>
            </p:nvSpPr>
            <p:spPr>
              <a:xfrm>
                <a:off x="411762" y="1576943"/>
                <a:ext cx="4347344" cy="1411925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𝜋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den>
                                  </m:f>
                                </m:den>
                              </m:f>
                            </m:den>
                          </m:f>
                        </m:den>
                      </m:f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2265097-E970-5BFF-57D7-256058EAA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62" y="1576943"/>
                <a:ext cx="4347344" cy="14119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E0711402-D084-3A8D-A575-196EC70A0B13}"/>
              </a:ext>
            </a:extLst>
          </p:cNvPr>
          <p:cNvSpPr txBox="1"/>
          <p:nvPr/>
        </p:nvSpPr>
        <p:spPr>
          <a:xfrm>
            <a:off x="4759106" y="992168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Capacitancias</a:t>
            </a:r>
            <a:endParaRPr lang="es-AR" sz="20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1E1896D-00BB-A2CD-4636-7379F1436C3C}"/>
              </a:ext>
            </a:extLst>
          </p:cNvPr>
          <p:cNvSpPr/>
          <p:nvPr/>
        </p:nvSpPr>
        <p:spPr>
          <a:xfrm>
            <a:off x="9155574" y="3558507"/>
            <a:ext cx="555586" cy="555586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8179EEC-2FD1-CEF5-60AD-BC8498AE72B2}"/>
                  </a:ext>
                </a:extLst>
              </p:cNvPr>
              <p:cNvSpPr txBox="1"/>
              <p:nvPr/>
            </p:nvSpPr>
            <p:spPr>
              <a:xfrm>
                <a:off x="411762" y="2912308"/>
                <a:ext cx="2682914" cy="661335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𝐶𝑜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1000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8179EEC-2FD1-CEF5-60AD-BC8498AE7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62" y="2912308"/>
                <a:ext cx="2682914" cy="66133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AFC80-4831-1053-6D54-BE0C52EEA3D6}"/>
                  </a:ext>
                </a:extLst>
              </p:cNvPr>
              <p:cNvSpPr txBox="1"/>
              <p:nvPr/>
            </p:nvSpPr>
            <p:spPr>
              <a:xfrm>
                <a:off x="6791342" y="1396890"/>
                <a:ext cx="4356834" cy="137807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10</m:t>
                                      </m:r>
                                    </m:sub>
                                  </m:sSub>
                                </m:sub>
                              </m:sSub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</m:den>
                              </m:f>
                            </m:den>
                          </m:f>
                        </m:den>
                      </m:f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AFC80-4831-1053-6D54-BE0C52EEA3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1342" y="1396890"/>
                <a:ext cx="4356834" cy="137807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8DDAD24-EB38-4A47-8760-2C941828429E}"/>
                  </a:ext>
                </a:extLst>
              </p:cNvPr>
              <p:cNvSpPr txBox="1"/>
              <p:nvPr/>
            </p:nvSpPr>
            <p:spPr>
              <a:xfrm>
                <a:off x="6791342" y="2732255"/>
                <a:ext cx="2423677" cy="69083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𝐶𝑓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𝑛𝐹</m:t>
                      </m:r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8DDAD24-EB38-4A47-8760-2C94182842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1342" y="2732255"/>
                <a:ext cx="2423677" cy="69083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D45B62D5-5EF7-24A1-EC95-4BD6380A8072}"/>
              </a:ext>
            </a:extLst>
          </p:cNvPr>
          <p:cNvSpPr/>
          <p:nvPr/>
        </p:nvSpPr>
        <p:spPr>
          <a:xfrm>
            <a:off x="6912017" y="4440113"/>
            <a:ext cx="555586" cy="555586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1FDB7E5-6BCF-752A-5A40-5B298F8937B0}"/>
                  </a:ext>
                </a:extLst>
              </p:cNvPr>
              <p:cNvSpPr txBox="1"/>
              <p:nvPr/>
            </p:nvSpPr>
            <p:spPr>
              <a:xfrm>
                <a:off x="384820" y="3587792"/>
                <a:ext cx="3167983" cy="916918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𝐶𝑖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10</m:t>
                                      </m:r>
                                    </m:sub>
                                  </m:sSub>
                                </m:sub>
                              </m:sSub>
                            </m:den>
                          </m:f>
                        </m:den>
                      </m:f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1FDB7E5-6BCF-752A-5A40-5B298F8937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820" y="3587792"/>
                <a:ext cx="3167983" cy="91691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050DD1-63C9-52AC-C5B3-665FF451E59C}"/>
                  </a:ext>
                </a:extLst>
              </p:cNvPr>
              <p:cNvSpPr txBox="1"/>
              <p:nvPr/>
            </p:nvSpPr>
            <p:spPr>
              <a:xfrm>
                <a:off x="382508" y="4492577"/>
                <a:ext cx="2222147" cy="661335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𝐶𝑖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050DD1-63C9-52AC-C5B3-665FF451E5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08" y="4492577"/>
                <a:ext cx="2222147" cy="66133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Oval 14">
            <a:extLst>
              <a:ext uri="{FF2B5EF4-FFF2-40B4-BE49-F238E27FC236}">
                <a16:creationId xmlns:a16="http://schemas.microsoft.com/office/drawing/2014/main" id="{C9E745B3-239E-B1B3-803F-F61EDB8E44CA}"/>
              </a:ext>
            </a:extLst>
          </p:cNvPr>
          <p:cNvSpPr/>
          <p:nvPr/>
        </p:nvSpPr>
        <p:spPr>
          <a:xfrm>
            <a:off x="4361727" y="3836300"/>
            <a:ext cx="555586" cy="555586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3C5462-ACA4-E6C4-7EA9-D8ABC3B94FBD}"/>
              </a:ext>
            </a:extLst>
          </p:cNvPr>
          <p:cNvSpPr/>
          <p:nvPr/>
        </p:nvSpPr>
        <p:spPr>
          <a:xfrm>
            <a:off x="7726102" y="4114093"/>
            <a:ext cx="555586" cy="555586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FFDD4B3-EA5F-2A05-EB38-4252CAF1A6F0}"/>
                  </a:ext>
                </a:extLst>
              </p:cNvPr>
              <p:cNvSpPr txBox="1"/>
              <p:nvPr/>
            </p:nvSpPr>
            <p:spPr>
              <a:xfrm>
                <a:off x="1298578" y="5170477"/>
                <a:ext cx="10245690" cy="1667316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</m:sSub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𝑣𝑓</m:t>
                              </m:r>
                            </m:sub>
                          </m:s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den>
                                  </m:f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10</m:t>
                                          </m:r>
                                        </m:sub>
                                      </m:sSub>
                                    </m:sub>
                                  </m:sSub>
                                </m:den>
                              </m:f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10</m:t>
                                          </m:r>
                                        </m:sub>
                                      </m:sSub>
                                    </m:sub>
                                  </m:sSub>
                                </m:den>
                              </m:f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13</m:t>
                                          </m:r>
                                        </m:sub>
                                      </m:sSub>
                                    </m:sub>
                                  </m:sSub>
                                </m:den>
                              </m:f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8</m:t>
                                          </m:r>
                                        </m:sub>
                                      </m:sSub>
                                    </m:sub>
                                  </m:sSub>
                                </m:den>
                              </m:f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6</m:t>
                                          </m:r>
                                        </m:sub>
                                      </m:sSub>
                                    </m:sub>
                                  </m:sSub>
                                </m:den>
                              </m:f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9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8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</m:den>
                                      </m:f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ar-AE" i="1">
                                                      <a:solidFill>
                                                        <a:srgbClr val="FF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13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</m:den>
                                      </m:f>
                                    </m:den>
                                  </m:f>
                                </m:den>
                              </m:f>
                            </m:den>
                          </m:f>
                        </m:den>
                      </m:f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sub>
                              </m:sSub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ar-AE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𝑒</m:t>
                                              </m:r>
                                              <m:r>
                                                <a:rPr lang="ar-AE" i="1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den>
                                  </m:f>
                                </m:e>
                              </m:d>
                            </m:den>
                          </m:f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6</m:t>
                                      </m:r>
                                    </m:sub>
                                  </m:sSub>
                                </m:sub>
                              </m:sSub>
                            </m:den>
                          </m:f>
                        </m:den>
                      </m:f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FFDD4B3-EA5F-2A05-EB38-4252CAF1A6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8578" y="5170477"/>
                <a:ext cx="10245690" cy="166731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8D81099-D5B0-23BB-F23E-2B6AA928A757}"/>
                  </a:ext>
                </a:extLst>
              </p:cNvPr>
              <p:cNvSpPr txBox="1"/>
              <p:nvPr/>
            </p:nvSpPr>
            <p:spPr>
              <a:xfrm>
                <a:off x="8724270" y="4601368"/>
                <a:ext cx="2529795" cy="661335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ar-AE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ar-AE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𝐶𝑀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47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𝑛𝐹</m:t>
                      </m:r>
                    </m:oMath>
                  </m:oMathPara>
                </a14:m>
                <a:endParaRPr lang="es-A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8D81099-D5B0-23BB-F23E-2B6AA928A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4270" y="4601368"/>
                <a:ext cx="2529795" cy="66133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6816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108F2-A8D0-0CE4-CB03-63A583194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83D0A6F-97B0-4B10-B7A4-7B212FF8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4EE7C4-26A0-3AD5-B4C2-5C5987D239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4" y="1945948"/>
            <a:ext cx="8904410" cy="21108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12434C4B-C3E1-8796-8191-A9F03C302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1871" y="4443353"/>
                <a:ext cx="2757913" cy="8309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6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AR" altLang="zh-CN" sz="1600" i="1" dirty="0"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AJUSTE BIAS</a:t>
                </a:r>
                <a:endParaRPr kumimoji="0" lang="es-AR" altLang="zh-CN" sz="16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Noto Sans" panose="020B0502040504020204" pitchFamily="34" charset="0"/>
                  <a:cs typeface="Times New Roman" panose="02020603050405020304" pitchFamily="18" charset="0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6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Preset al 47%</a:t>
                </a:r>
                <a:r>
                  <a:rPr kumimoji="0" lang="en-US" altLang="zh-CN" sz="1600" b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</a:t>
                </a:r>
                <a:r>
                  <a:rPr kumimoji="0" lang="en-US" altLang="zh-CN" sz="16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(</a:t>
                </a:r>
                <a14:m>
                  <m:oMath xmlns:m="http://schemas.openxmlformats.org/officeDocument/2006/math">
                    <m:r>
                      <a:rPr kumimoji="0" lang="en-US" altLang="zh-CN" sz="1600" b="0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𝑅</m:t>
                    </m:r>
                    <m:sSub>
                      <m:sSubPr>
                        <m:ctrlPr>
                          <a:rPr kumimoji="0" lang="en-US" altLang="zh-CN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en-US" altLang="zh-CN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𝑏𝑒</m:t>
                        </m:r>
                      </m:sub>
                    </m:sSub>
                    <m:r>
                      <a:rPr kumimoji="0" lang="en-US" altLang="zh-CN" sz="1600" b="0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kumimoji="0" lang="en-US" altLang="zh-CN" sz="1600" b="0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470</m:t>
                    </m:r>
                    <m:r>
                      <m:rPr>
                        <m:sty m:val="p"/>
                      </m:rPr>
                      <a: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kumimoji="0" lang="es-AR" altLang="zh-CN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)</a:t>
                </a: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A7EF2A96-D60C-E1FB-C9A7-1DCA554C60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91871" y="4443353"/>
                <a:ext cx="2757913" cy="830997"/>
              </a:xfrm>
              <a:prstGeom prst="rect">
                <a:avLst/>
              </a:prstGeom>
              <a:blipFill>
                <a:blip r:embed="rId3"/>
                <a:stretch>
                  <a:fillRect t="-1471" b="-102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262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F70B0-7DE7-1868-BF68-982B31CE0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459A10A-0CB1-C739-6CE9-2A36C7D99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65ED8B-DFB4-8439-D12D-7788D9A0C9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4" y="1945948"/>
            <a:ext cx="8904410" cy="21108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48A3FF0B-0185-65CC-5D43-249D7E2B18D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06616227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e>
                                  <m:sub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1,990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1,989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-0,05%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ar-AE" sz="1400" i="1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e>
                                      <m:sub>
                                        <m:r>
                                          <a:rPr lang="ar-AE" sz="1400" kern="1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</m:t>
                                    </m:r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248,71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-0,52%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ar-AE" sz="14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1,145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𝑷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𝑳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𝒎𝑾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250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247,34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-1,06%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69233783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48A3FF0B-0185-65CC-5D43-249D7E2B18D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06616227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Calculado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3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1,990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1,989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-0,05%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20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248,71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-0,52%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1,145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-0,43%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98462" r="-301067" b="-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250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247,34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-1,06%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369233783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DFA63E29-8402-8117-C56E-1EE3DAB6F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0637" y="4048045"/>
                <a:ext cx="2440379" cy="5640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4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74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DFA63E29-8402-8117-C56E-1EE3DAB6FD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50637" y="4048045"/>
                <a:ext cx="2440379" cy="564065"/>
              </a:xfrm>
              <a:prstGeom prst="rect">
                <a:avLst/>
              </a:prstGeom>
              <a:blipFill>
                <a:blip r:embed="rId4"/>
                <a:stretch>
                  <a:fillRect t="-107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0271792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1A6A6-5344-9A35-6152-11A48DF70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D6C7441-736C-4C34-2D5A-3D8CA17A1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245763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auriculares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041F07-EB77-4CB0-25FD-83160C976F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5011" y="1921412"/>
            <a:ext cx="9007902" cy="2135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E0129C2E-4C5F-DC2F-45D9-258E11A9F6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87239306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19,90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E0129C2E-4C5F-DC2F-45D9-258E11A9F6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87239306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19,90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88D6FBE3-294D-80A9-FAAF-EA3F239E6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096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𝑚𝑉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𝑀𝐼</m:t>
                      </m:r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kumimoji="0" lang="en-US" altLang="zh-CN" sz="1400" b="0" i="1" u="none" strike="noStrike" cap="none" normalizeH="0" baseline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180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º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88D6FBE3-294D-80A9-FAAF-EA3F239E6D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82958" y="4057951"/>
                <a:ext cx="6975738" cy="544252"/>
              </a:xfrm>
              <a:prstGeom prst="rect">
                <a:avLst/>
              </a:prstGeom>
              <a:blipFill>
                <a:blip r:embed="rId4"/>
                <a:stretch>
                  <a:fillRect t="-2247" b="-112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1540876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D9FCE-DC62-9330-97C7-CC2107983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CD9952A-A028-83AE-D388-C1818DD96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Rectificador y filtro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13A68C-4E4B-3D7C-79F4-F1669686AD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03450" y="2244362"/>
            <a:ext cx="6618521" cy="210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4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51EDC-6226-DD4D-9CC5-CC8787A40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BB3D6B-1719-35B8-41DF-4DFE29AD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4033743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Rectificador y filtro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8FB470-508B-94A0-E2DD-F295E96529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2743" y="2085139"/>
            <a:ext cx="12126514" cy="287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4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090EA-1FD4-BB3E-3417-9B279AC4A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2D39F23-22F0-546E-A620-9BDD71F36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simétrico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450755-5499-F204-0171-3951033BF5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82357" y="1440426"/>
            <a:ext cx="6499461" cy="407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9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1E561-C699-9751-B8CB-3560BCA9C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1C5FAAE-D87C-D93B-1270-1A3312E14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de Potencia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72F7A0-DCC8-CFAE-10FB-EFA59A4F8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179" y="802169"/>
            <a:ext cx="4258502" cy="52536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6AC8DB0-6A35-61D5-3351-0F72A8D41847}"/>
                  </a:ext>
                </a:extLst>
              </p:cNvPr>
              <p:cNvSpPr txBox="1"/>
              <p:nvPr/>
            </p:nvSpPr>
            <p:spPr>
              <a:xfrm>
                <a:off x="988043" y="4019678"/>
                <a:ext cx="2529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dirty="0"/>
                  <a:t>Problema: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s-AR" dirty="0"/>
                  <a:t> pequeña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6AC8DB0-6A35-61D5-3351-0F72A8D418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043" y="4019678"/>
                <a:ext cx="2529795" cy="369332"/>
              </a:xfrm>
              <a:prstGeom prst="rect">
                <a:avLst/>
              </a:prstGeom>
              <a:blipFill>
                <a:blip r:embed="rId3"/>
                <a:stretch>
                  <a:fillRect l="-1446" t="-8197" r="-1928" b="-245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rrow: Right 6">
            <a:extLst>
              <a:ext uri="{FF2B5EF4-FFF2-40B4-BE49-F238E27FC236}">
                <a16:creationId xmlns:a16="http://schemas.microsoft.com/office/drawing/2014/main" id="{EF72C991-8A7D-AE20-F07C-A632F84DB131}"/>
              </a:ext>
            </a:extLst>
          </p:cNvPr>
          <p:cNvSpPr/>
          <p:nvPr/>
        </p:nvSpPr>
        <p:spPr>
          <a:xfrm>
            <a:off x="7950530" y="2115593"/>
            <a:ext cx="427512" cy="45719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4284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BE975-21A8-B85A-73AE-97457D929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6DC85F8-B203-F59E-5C7C-82D03AFD9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A66425D-9BE9-CE7E-BB36-D9C6E0C1E4D3}"/>
                  </a:ext>
                </a:extLst>
              </p:cNvPr>
              <p:cNvSpPr txBox="1"/>
              <p:nvPr/>
            </p:nvSpPr>
            <p:spPr>
              <a:xfrm>
                <a:off x="2762858" y="4056891"/>
                <a:ext cx="6532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 algn="just"/>
                <a:r>
                  <a:rPr lang="es-ES" sz="1800" b="1" u="sng" kern="100" dirty="0"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FreeSans"/>
                  </a:rPr>
                  <a:t>Aclaración:</a:t>
                </a:r>
                <a:r>
                  <a:rPr lang="es-ES" sz="1800" kern="100" dirty="0"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FreeSan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kern="100" smtClean="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FreeSans"/>
                          </a:rPr>
                        </m:ctrlPr>
                      </m:sSupPr>
                      <m:e>
                        <m:r>
                          <a:rPr lang="en-US" sz="1800" b="0" i="1" kern="100" smtClean="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FreeSans"/>
                          </a:rPr>
                          <m:t>𝑉</m:t>
                        </m:r>
                      </m:e>
                      <m:sup>
                        <m:r>
                          <a:rPr lang="en-US" sz="1800" b="0" i="1" kern="100" smtClean="0">
                            <a:effectLst/>
                            <a:latin typeface="Cambria Math" panose="02040503050406030204" pitchFamily="18" charset="0"/>
                            <a:ea typeface="Noto Sans" panose="020B0502040504020204" pitchFamily="34" charset="0"/>
                            <a:cs typeface="FreeSans"/>
                          </a:rPr>
                          <m:t>−</m:t>
                        </m:r>
                      </m:sup>
                    </m:sSup>
                  </m:oMath>
                </a14:m>
                <a:r>
                  <a:rPr lang="es-ES" sz="1800" kern="100" dirty="0"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FreeSans"/>
                  </a:rPr>
                  <a:t>inestable por modelo simulado (LM7912).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A66425D-9BE9-CE7E-BB36-D9C6E0C1E4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2858" y="4056891"/>
                <a:ext cx="6532211" cy="369332"/>
              </a:xfrm>
              <a:prstGeom prst="rect">
                <a:avLst/>
              </a:prstGeom>
              <a:blipFill>
                <a:blip r:embed="rId2"/>
                <a:stretch>
                  <a:fillRect t="-10000" b="-2500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495B758-94C0-84E1-9684-26DC300611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13332" y="1838795"/>
            <a:ext cx="9074381" cy="215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4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B1B40-2F16-4DB2-5AB1-DBDAFFBF0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5FB3EF6-B48E-512E-0B1D-939441D9E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1AC646-848F-4309-466E-B26413F197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82357" y="1733795"/>
            <a:ext cx="6499461" cy="348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1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61441-7407-7AA5-EC90-D9C3D3876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5195DBB-8FDB-C80E-BC04-F6CDE62A3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6155B8-CE21-36E7-EDC5-2695ACB364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0823" y="161162"/>
            <a:ext cx="6499461" cy="34837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6A858DC-CA45-D8D2-56B4-F83B156FE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823" y="3644944"/>
            <a:ext cx="2714625" cy="23691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B83E8B-B784-D868-2100-4F175ADE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659" y="3644944"/>
            <a:ext cx="2714625" cy="23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28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DC262-6526-380F-26F1-2B7044C9E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3E3DCCF-1E2D-FB63-A22C-9DAEEBD47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69D2BB-4333-C1F5-458B-9CA533AAE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557" y="1258749"/>
            <a:ext cx="6389688" cy="434050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59B16D-9635-0066-8D66-A6E5E1270092}"/>
              </a:ext>
            </a:extLst>
          </p:cNvPr>
          <p:cNvSpPr/>
          <p:nvPr/>
        </p:nvSpPr>
        <p:spPr>
          <a:xfrm>
            <a:off x="8705850" y="1670050"/>
            <a:ext cx="857250" cy="36131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2004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BF7D0-08F8-3DB5-D168-C2F1D859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F73B0C-2A46-33E1-22EA-52E837A29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AB4A2B-05F0-CE68-39F3-04B008B8F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33557" y="1556753"/>
            <a:ext cx="6389688" cy="374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08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FCB64-C335-5A97-80CA-BBE378B77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CAE7EFF-03DA-0446-BA87-178150C3E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325367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6E0D7-C24A-D002-288D-473C4AED97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33557" y="1683629"/>
            <a:ext cx="6389688" cy="349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0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56FD8-A802-2F64-C148-815E29157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0461224-87F2-D5F6-3491-220D7210B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86253"/>
            <a:ext cx="7493000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 serie lineal simétrico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34AD7-C4E9-0791-32C5-FC751F48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1271" y="1384300"/>
            <a:ext cx="10876058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0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DE47C-6220-5405-75C3-41D63695B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091C3AB-F2E8-DB3A-DE5E-8D067D6A8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64367F-DC49-B3A4-1C01-E6E3F7E2C2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6" y="1945948"/>
            <a:ext cx="8904406" cy="21108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DE5B7757-1166-70D3-B831-97D0BE7A73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08025020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𝒓𝒆𝒈</m:t>
                                    </m:r>
                                  </m:sub>
                                  <m:sup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bSup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12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11,94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𝒓𝒆𝒈</m:t>
                                    </m:r>
                                  </m:sub>
                                  <m:sup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</m:sup>
                                </m:sSubSup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-12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-11,94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𝑰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𝒐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𝒎𝑨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500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498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DE5B7757-1166-70D3-B831-97D0BE7A73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08025020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Calculado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12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11,94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-12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-11,94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0,50%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500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498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-0,40%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C9032570-7B3C-1F2E-3DB6-6E31F82A77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0637" y="4068467"/>
                <a:ext cx="2440379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24</m:t>
                      </m:r>
                      <m:r>
                        <m:rPr>
                          <m:sty m:val="p"/>
                        </m:rP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C9032570-7B3C-1F2E-3DB6-6E31F82A77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50637" y="4068467"/>
                <a:ext cx="2440379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694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3D376-201C-8004-2CD7-9CC29EC76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F9CF94-4B64-8A31-CFAD-CE9EE5FC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1747" y="1833769"/>
            <a:ext cx="10808506" cy="3190461"/>
          </a:xfrm>
          <a:prstGeom prst="rect">
            <a:avLst/>
          </a:prstGeom>
        </p:spPr>
      </p:pic>
      <p:sp>
        <p:nvSpPr>
          <p:cNvPr id="2" name="Title 10">
            <a:extLst>
              <a:ext uri="{FF2B5EF4-FFF2-40B4-BE49-F238E27FC236}">
                <a16:creationId xmlns:a16="http://schemas.microsoft.com/office/drawing/2014/main" id="{4F8F9B83-AB09-6219-4BEE-FDB2CE8204FA}"/>
              </a:ext>
            </a:extLst>
          </p:cNvPr>
          <p:cNvSpPr txBox="1">
            <a:spLocks/>
          </p:cNvSpPr>
          <p:nvPr/>
        </p:nvSpPr>
        <p:spPr>
          <a:xfrm>
            <a:off x="2082800" y="386253"/>
            <a:ext cx="7493000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 serie lineal 8V</a:t>
            </a:r>
          </a:p>
        </p:txBody>
      </p:sp>
    </p:spTree>
    <p:extLst>
      <p:ext uri="{BB962C8B-B14F-4D97-AF65-F5344CB8AC3E}">
        <p14:creationId xmlns:p14="http://schemas.microsoft.com/office/powerpoint/2010/main" val="37304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6621E-A4D9-31AA-4F1A-C2592AC8B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E491A3-8039-30AD-B9F9-1D8BB39EC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Regulador</a:t>
            </a:r>
            <a:b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serie lineal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C3D7A4-87BB-4EB7-6419-91198FE209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6" y="1945948"/>
            <a:ext cx="8904406" cy="21108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8EB984E-BDAE-0940-310D-A6D1C2F784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29580792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𝒓𝒆𝒈</m:t>
                                    </m:r>
                                  </m:sub>
                                  <m:sup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bSup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8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8,03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𝑰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𝒐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𝒎𝑨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100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100,77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0,77%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8EB984E-BDAE-0940-310D-A6D1C2F784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29580792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Calculado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8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8,03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100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100,77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0,77%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F6D282B2-BE52-A2CF-A121-978CD62EA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0637" y="4068467"/>
                <a:ext cx="2440379" cy="5232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AR" altLang="zh-CN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Noto Sans" panose="020B0502040504020204" pitchFamily="34" charset="0"/>
                    <a:cs typeface="Times New Roman" panose="02020603050405020304" pitchFamily="18" charset="0"/>
                  </a:rPr>
                  <a:t>Resultados simulación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kumimoji="0" lang="en-US" altLang="zh-CN" sz="14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24</m:t>
                      </m:r>
                      <m:r>
                        <m:rPr>
                          <m:sty m:val="p"/>
                        </m:rP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kumimoji="0" lang="es-AR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F6D282B2-BE52-A2CF-A121-978CD62EA1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50637" y="4068467"/>
                <a:ext cx="2440379" cy="52322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19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C3FF1-490A-59E1-8644-F46FCDD9F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CA7E955-2579-9964-9E6A-86813F146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8D8355-4F26-EA25-6753-793471B7E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963" y="913577"/>
            <a:ext cx="5106463" cy="49486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AC4F1C0-E547-84F5-9816-B9DC86844EB1}"/>
                  </a:ext>
                </a:extLst>
              </p:cNvPr>
              <p:cNvSpPr txBox="1"/>
              <p:nvPr/>
            </p:nvSpPr>
            <p:spPr>
              <a:xfrm>
                <a:off x="988043" y="4019678"/>
                <a:ext cx="35813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dirty="0"/>
                  <a:t>Solución: Etapa amplificadora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𝐶𝐶</m:t>
                    </m:r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AC4F1C0-E547-84F5-9816-B9DC86844E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043" y="4019678"/>
                <a:ext cx="3581301" cy="369332"/>
              </a:xfrm>
              <a:prstGeom prst="rect">
                <a:avLst/>
              </a:prstGeom>
              <a:blipFill>
                <a:blip r:embed="rId3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C8EBADC-0C80-023A-5749-EFEF98176A3C}"/>
                  </a:ext>
                </a:extLst>
              </p:cNvPr>
              <p:cNvSpPr txBox="1"/>
              <p:nvPr/>
            </p:nvSpPr>
            <p:spPr>
              <a:xfrm>
                <a:off x="988042" y="4499165"/>
                <a:ext cx="1592231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≈1</m:t>
                    </m:r>
                  </m:oMath>
                </a14:m>
                <a:endParaRPr lang="es-A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s-AR" dirty="0"/>
                  <a:t> grande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s-AR" dirty="0"/>
                  <a:t> pequeña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C8EBADC-0C80-023A-5749-EFEF98176A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042" y="4499165"/>
                <a:ext cx="1592231" cy="923330"/>
              </a:xfrm>
              <a:prstGeom prst="rect">
                <a:avLst/>
              </a:prstGeom>
              <a:blipFill>
                <a:blip r:embed="rId4"/>
                <a:stretch>
                  <a:fillRect l="-2299" t="-1316" r="-3448" b="-9211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46CEED3-BF0A-125D-9F24-D4BDC284F260}"/>
              </a:ext>
            </a:extLst>
          </p:cNvPr>
          <p:cNvSpPr txBox="1"/>
          <p:nvPr/>
        </p:nvSpPr>
        <p:spPr>
          <a:xfrm>
            <a:off x="988426" y="5571703"/>
            <a:ext cx="231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… otro problema…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C51D2EB-F664-9260-34FB-D3B9D9EA87CA}"/>
                  </a:ext>
                </a:extLst>
              </p:cNvPr>
              <p:cNvSpPr txBox="1"/>
              <p:nvPr/>
            </p:nvSpPr>
            <p:spPr>
              <a:xfrm>
                <a:off x="1959429" y="5905577"/>
                <a:ext cx="24437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dirty="0"/>
                  <a:t>corriente continua 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C51D2EB-F664-9260-34FB-D3B9D9EA87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9429" y="5905577"/>
                <a:ext cx="2443746" cy="369332"/>
              </a:xfrm>
              <a:prstGeom prst="rect">
                <a:avLst/>
              </a:prstGeom>
              <a:blipFill>
                <a:blip r:embed="rId5"/>
                <a:stretch>
                  <a:fillRect l="-1995" t="-10000" b="-2666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Arrow: Right 7">
            <a:extLst>
              <a:ext uri="{FF2B5EF4-FFF2-40B4-BE49-F238E27FC236}">
                <a16:creationId xmlns:a16="http://schemas.microsoft.com/office/drawing/2014/main" id="{8097CA04-8BB8-0351-49A1-9C9A384C7A73}"/>
              </a:ext>
            </a:extLst>
          </p:cNvPr>
          <p:cNvSpPr/>
          <p:nvPr/>
        </p:nvSpPr>
        <p:spPr>
          <a:xfrm>
            <a:off x="8223664" y="2709362"/>
            <a:ext cx="427512" cy="45719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6EB5A4A-8190-138F-B42B-7B28117287E3}"/>
              </a:ext>
            </a:extLst>
          </p:cNvPr>
          <p:cNvSpPr/>
          <p:nvPr/>
        </p:nvSpPr>
        <p:spPr>
          <a:xfrm>
            <a:off x="9717976" y="2772703"/>
            <a:ext cx="427512" cy="162493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782274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A4C85-1716-26B4-F15B-AD4D553DC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FE75A2F-9C12-5462-0E38-322254DA9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69" y="2307617"/>
            <a:ext cx="307883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Circuito completo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51D937-1D67-039C-E06E-F30409E26B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711742" y="417"/>
            <a:ext cx="6449265" cy="684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71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A0F7E-FD5B-2F20-73D5-D492EA548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EF8FBCD-72E5-6243-E0BB-1B8DD8B63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3715440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Salida de un canal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E380D3-A7BA-782C-5D91-8875C25676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6" y="1945948"/>
            <a:ext cx="8904406" cy="21108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E1F4112-B462-2B26-6620-197985EB81B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2084691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𝑴𝑰𝑪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34,65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34,48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-0,49%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𝒑𝒓𝒆𝒂𝒎𝒑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447,01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2,96%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𝒕𝒐𝒏𝒆𝒔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441,79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𝒇𝒂𝒅𝒆𝒓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434,16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442,23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1,86%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88208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E1F4112-B462-2B26-6620-197985EB81B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2084691"/>
                  </p:ext>
                </p:extLst>
              </p:nvPr>
            </p:nvGraphicFramePr>
            <p:xfrm>
              <a:off x="1402235" y="4612110"/>
              <a:ext cx="9137184" cy="196124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3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34,65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34,48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-0,49%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20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447,01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2,96%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434,16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441,79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98462" r="-301067" b="-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434,16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442,23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1,86%</a:t>
                          </a: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882086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1">
            <a:extLst>
              <a:ext uri="{FF2B5EF4-FFF2-40B4-BE49-F238E27FC236}">
                <a16:creationId xmlns:a16="http://schemas.microsoft.com/office/drawing/2014/main" id="{44301C5F-4428-F9AE-8087-D13F4793A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637" y="4176188"/>
            <a:ext cx="244037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</p:txBody>
      </p:sp>
    </p:spTree>
    <p:extLst>
      <p:ext uri="{BB962C8B-B14F-4D97-AF65-F5344CB8AC3E}">
        <p14:creationId xmlns:p14="http://schemas.microsoft.com/office/powerpoint/2010/main" val="371736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86721-06BE-52E3-DEC9-7E79D9148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7C38E52-A772-A977-EE34-27F5C61ED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553845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Salida amplificador 3W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0BC897-F656-52A8-7993-E5075354D5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8" y="1945948"/>
            <a:ext cx="8904402" cy="21108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06BDEC72-CF12-683E-4E1B-6E98FE850F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60153376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𝒎𝒂𝒙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6,93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7,13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2,89%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𝒎𝒂𝒙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890,72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2,38%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𝑷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𝑳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𝑾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3,18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06BDEC72-CF12-683E-4E1B-6E98FE850F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60153376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6,93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7,13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2,89%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890,72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2,38%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3,18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6%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1">
            <a:extLst>
              <a:ext uri="{FF2B5EF4-FFF2-40B4-BE49-F238E27FC236}">
                <a16:creationId xmlns:a16="http://schemas.microsoft.com/office/drawing/2014/main" id="{E4BA8047-3289-613E-313B-41A1D71B8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637" y="4176188"/>
            <a:ext cx="244037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4AB734B-4482-83CB-E9EB-5726135056CC}"/>
                  </a:ext>
                </a:extLst>
              </p:cNvPr>
              <p:cNvSpPr txBox="1"/>
              <p:nvPr/>
            </p:nvSpPr>
            <p:spPr>
              <a:xfrm>
                <a:off x="8517913" y="1619684"/>
                <a:ext cx="1497298" cy="40011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≈46,42%</m:t>
                      </m:r>
                    </m:oMath>
                  </m:oMathPara>
                </a14:m>
                <a:endParaRPr lang="es-AR" sz="2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4AB734B-4482-83CB-E9EB-5726135056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7913" y="1619684"/>
                <a:ext cx="1497298" cy="400110"/>
              </a:xfrm>
              <a:prstGeom prst="rect">
                <a:avLst/>
              </a:prstGeom>
              <a:blipFill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59202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E6C06-F3C8-21FB-87A8-55E43F18B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625CF24-7995-33E3-17ED-05663C17F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5538452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Salida amplificador 250mW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A916F-AE8C-66B1-6503-3C5705050B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3798" y="1945948"/>
            <a:ext cx="8904402" cy="21108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0D503F77-8727-9E43-E10E-E27CC2E90A5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8029984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𝒎𝒂𝒙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1,99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2,02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1,51%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𝒐</m:t>
                                        </m:r>
                                      </m:e>
                                      <m:sub>
                                        <m:r>
                                          <a:rPr lang="en-US" sz="1400" b="1" i="1" kern="10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𝒎𝒂𝒙</m:t>
                                        </m:r>
                                      </m:sub>
                                    </m:sSub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𝒎𝑽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252,18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𝑷</m:t>
                                    </m:r>
                                  </m:e>
                                  <m:sub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𝑳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𝑾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254,70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1,88%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0D503F77-8727-9E43-E10E-E27CC2E90A5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8029984"/>
                  </p:ext>
                </p:extLst>
              </p:nvPr>
            </p:nvGraphicFramePr>
            <p:xfrm>
              <a:off x="1402235" y="4612110"/>
              <a:ext cx="9137184" cy="156899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Señal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2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1,99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2,02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1,51%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1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252,18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0,87%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304688" r="-301067" b="-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254,70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1,88%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07695498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1">
            <a:extLst>
              <a:ext uri="{FF2B5EF4-FFF2-40B4-BE49-F238E27FC236}">
                <a16:creationId xmlns:a16="http://schemas.microsoft.com/office/drawing/2014/main" id="{EC1137EB-F564-E368-FB22-4444B4235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637" y="4176188"/>
            <a:ext cx="244037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2A7CD97-D0DE-C9D9-EC81-7834307B2AEB}"/>
                  </a:ext>
                </a:extLst>
              </p:cNvPr>
              <p:cNvSpPr txBox="1"/>
              <p:nvPr/>
            </p:nvSpPr>
            <p:spPr>
              <a:xfrm>
                <a:off x="8517913" y="1619684"/>
                <a:ext cx="1497298" cy="40011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≈34,44%</m:t>
                      </m:r>
                    </m:oMath>
                  </m:oMathPara>
                </a14:m>
                <a:endParaRPr lang="es-AR" sz="2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2A7CD97-D0DE-C9D9-EC81-7834307B2A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7913" y="1619684"/>
                <a:ext cx="1497298" cy="400110"/>
              </a:xfrm>
              <a:prstGeom prst="rect">
                <a:avLst/>
              </a:prstGeom>
              <a:blipFill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92335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CEDFB-1304-712F-B03E-AB28782B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7A7F296-D308-EFFD-2982-118376281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5509516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Control de tonos - Global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C967D19-0422-62DE-E293-758306E77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0954" y="1325312"/>
            <a:ext cx="34136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Amplificador 3W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864033-3653-8403-B4DA-273E1CC78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954" y="1614668"/>
            <a:ext cx="9450092" cy="2239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A5720E-2BC1-2063-6BB8-ABD62D150D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45" y="4082953"/>
            <a:ext cx="9596110" cy="2275252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1ADB1D98-3EDA-CA95-54BD-4E7912D728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7945" y="3799385"/>
            <a:ext cx="34136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Amplificador 250mW</a:t>
            </a:r>
            <a:endParaRPr kumimoji="0" lang="es-AR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2638658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5BFD0-963C-909F-E670-8AEB678D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EDBF248-D28C-C3AC-6A92-6FB734A56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0" y="467242"/>
            <a:ext cx="5072089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Ancho de banda – 3W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FDB3B-722A-5571-3957-2DB9A197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6257" y="1921707"/>
            <a:ext cx="9005409" cy="21347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9F3970B9-E314-1283-6CB8-D2E0AAA2756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21,75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19,21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-3,95%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9F3970B9-E314-1283-6CB8-D2E0AAA2756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21,75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8,75%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19,21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-3,95%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1">
            <a:extLst>
              <a:ext uri="{FF2B5EF4-FFF2-40B4-BE49-F238E27FC236}">
                <a16:creationId xmlns:a16="http://schemas.microsoft.com/office/drawing/2014/main" id="{062CD132-977B-1165-2024-F9576333D1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2958" y="4176188"/>
            <a:ext cx="697573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  <a:endParaRPr kumimoji="0" lang="es-AR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0740820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22D33-272D-0D21-0283-DF2896927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BDE600A-5A6B-5241-D7FA-6FCB2A75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0" y="467242"/>
            <a:ext cx="5573740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Ancho de banda – 250mW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5E5E3-5AE6-CEAD-F69D-5199535DAF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6257" y="1921707"/>
            <a:ext cx="9005409" cy="21347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DA63C78-E583-BCF6-763E-54B6DC2499C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97099153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Simulado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𝐦𝐢𝐧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𝐇𝐳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21,79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8,95%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US" sz="1400" b="1" i="0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𝐦𝐚𝐱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ar-AE" sz="14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𝒌𝑯𝒛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ar-AE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20,07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0,35%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DA63C78-E583-BCF6-763E-54B6DC2499C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97099153"/>
                  </p:ext>
                </p:extLst>
              </p:nvPr>
            </p:nvGraphicFramePr>
            <p:xfrm>
              <a:off x="1402235" y="4612110"/>
              <a:ext cx="9137184" cy="11767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84296">
                      <a:extLst>
                        <a:ext uri="{9D8B030D-6E8A-4147-A177-3AD203B41FA5}">
                          <a16:colId xmlns:a16="http://schemas.microsoft.com/office/drawing/2014/main" val="1230999770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104886717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309073991"/>
                        </a:ext>
                      </a:extLst>
                    </a:gridCol>
                    <a:gridCol w="2284296">
                      <a:extLst>
                        <a:ext uri="{9D8B030D-6E8A-4147-A177-3AD203B41FA5}">
                          <a16:colId xmlns:a16="http://schemas.microsoft.com/office/drawing/2014/main" val="1241940568"/>
                        </a:ext>
                      </a:extLst>
                    </a:gridCol>
                  </a:tblGrid>
                  <a:tr h="3922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Señal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Calculado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>
                              <a:effectLst/>
                            </a:rPr>
                            <a:t>Simulado</a:t>
                          </a:r>
                          <a:endParaRPr lang="es-AR" sz="1400" kern="10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Error relativo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13326710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103125" r="-301067" b="-107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  <a:latin typeface="Times New Roman" panose="02020603050405020304" pitchFamily="18" charset="0"/>
                              <a:ea typeface="Noto Sans" panose="020B0502040504020204" pitchFamily="34" charset="0"/>
                              <a:cs typeface="FreeSans"/>
                            </a:rPr>
                            <a:t>21,79</a:t>
                          </a: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8,95%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1445653895"/>
                      </a:ext>
                    </a:extLst>
                  </a:tr>
                  <a:tr h="392249">
                    <a:tc>
                      <a:txBody>
                        <a:bodyPr/>
                        <a:lstStyle/>
                        <a:p>
                          <a:endParaRPr lang="LID4096"/>
                        </a:p>
                      </a:txBody>
                      <a:tcPr marL="79568" marR="79568" marT="0" marB="0" anchor="ctr">
                        <a:blipFill>
                          <a:blip r:embed="rId3"/>
                          <a:stretch>
                            <a:fillRect l="-533" t="-200000" r="-301067" b="-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20,07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AR" sz="1400" kern="100" dirty="0">
                              <a:effectLst/>
                            </a:rPr>
                            <a:t>0,35%</a:t>
                          </a:r>
                          <a:endParaRPr lang="es-AR" sz="1400" kern="100" dirty="0">
                            <a:effectLst/>
                            <a:latin typeface="Times New Roman" panose="02020603050405020304" pitchFamily="18" charset="0"/>
                            <a:ea typeface="Noto Sans" panose="020B0502040504020204" pitchFamily="34" charset="0"/>
                            <a:cs typeface="FreeSans"/>
                          </a:endParaRPr>
                        </a:p>
                      </a:txBody>
                      <a:tcPr marL="79568" marR="79568" marT="0" marB="0" anchor="ctr"/>
                    </a:tc>
                    <a:extLst>
                      <a:ext uri="{0D108BD9-81ED-4DB2-BD59-A6C34878D82A}">
                        <a16:rowId xmlns:a16="http://schemas.microsoft.com/office/drawing/2014/main" val="27117451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1">
            <a:extLst>
              <a:ext uri="{FF2B5EF4-FFF2-40B4-BE49-F238E27FC236}">
                <a16:creationId xmlns:a16="http://schemas.microsoft.com/office/drawing/2014/main" id="{0385BC94-91CD-0E11-86B3-0CD1EE1C4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2958" y="4176188"/>
            <a:ext cx="697573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zh-CN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Resultados simulación</a:t>
            </a:r>
            <a:endParaRPr kumimoji="0" lang="es-AR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26927977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A9274-DDF3-0215-D6EB-4113CC3D1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580F35E-1547-AA28-D790-D5A87BEE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411" y="467242"/>
            <a:ext cx="5399556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Salida fuente regulada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41AC08-3F03-6278-8E86-91CEBF6A5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647" y="2058868"/>
            <a:ext cx="12024706" cy="28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38917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958FE-8147-9FBD-4A1C-702DF6968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13C59-3372-0952-FEA9-2C9F6421D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2561" y="1515125"/>
            <a:ext cx="8791575" cy="2387600"/>
          </a:xfrm>
        </p:spPr>
        <p:txBody>
          <a:bodyPr>
            <a:normAutofit/>
          </a:bodyPr>
          <a:lstStyle/>
          <a:p>
            <a:r>
              <a:rPr lang="es-AR" sz="60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2494970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E10E5-405B-1D05-9B06-CFB5E4919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C1E6-F6B9-5B0E-91CE-8FBC07315D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2561" y="1515125"/>
            <a:ext cx="8791575" cy="2387600"/>
          </a:xfrm>
        </p:spPr>
        <p:txBody>
          <a:bodyPr>
            <a:normAutofit/>
          </a:bodyPr>
          <a:lstStyle/>
          <a:p>
            <a:r>
              <a:rPr lang="es-AR" sz="60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Muchas gracias</a:t>
            </a:r>
          </a:p>
        </p:txBody>
      </p:sp>
    </p:spTree>
    <p:extLst>
      <p:ext uri="{BB962C8B-B14F-4D97-AF65-F5344CB8AC3E}">
        <p14:creationId xmlns:p14="http://schemas.microsoft.com/office/powerpoint/2010/main" val="2759319658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54329-9EDD-2B4C-D91C-C33D324B8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D117FFE-DF41-0DE2-6986-0275E45D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123C20-1711-CA47-7DAE-48F961055E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72967" y="1389555"/>
            <a:ext cx="5721921" cy="40788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3C3D18-E79A-85C9-D95F-B40A3F628C0D}"/>
              </a:ext>
            </a:extLst>
          </p:cNvPr>
          <p:cNvSpPr txBox="1"/>
          <p:nvPr/>
        </p:nvSpPr>
        <p:spPr>
          <a:xfrm>
            <a:off x="846420" y="3909523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Solución: Capacitores de acople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4F4184-A06B-9D91-FC78-6D9456C305DB}"/>
                  </a:ext>
                </a:extLst>
              </p:cNvPr>
              <p:cNvSpPr txBox="1"/>
              <p:nvPr/>
            </p:nvSpPr>
            <p:spPr>
              <a:xfrm>
                <a:off x="846420" y="4390108"/>
                <a:ext cx="400173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dirty="0"/>
                  <a:t>Aunque poco eficiente…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→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≈25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%</m:t>
                    </m:r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D4F4184-A06B-9D91-FC78-6D9456C305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420" y="4390108"/>
                <a:ext cx="4001737" cy="369332"/>
              </a:xfrm>
              <a:prstGeom prst="rect">
                <a:avLst/>
              </a:prstGeom>
              <a:blipFill>
                <a:blip r:embed="rId3"/>
                <a:stretch>
                  <a:fillRect l="-1067" t="-8197" b="-245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5133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55CDD-64B9-3EFA-0439-753717EFD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201128A-7394-EEDA-05F1-FFEE1F5DE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2430953"/>
            <a:ext cx="2851417" cy="1478570"/>
          </a:xfrm>
        </p:spPr>
        <p:txBody>
          <a:bodyPr>
            <a:normAutofit/>
          </a:bodyPr>
          <a:lstStyle/>
          <a:p>
            <a:r>
              <a:rPr lang="es-AR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Amplificador clase 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4BA0B8-DEEF-5766-27ED-CB10DAF1E6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2019" y="1086592"/>
            <a:ext cx="5319408" cy="4425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4F4C15-4CD2-D0B6-00C2-2837012D0E6E}"/>
                  </a:ext>
                </a:extLst>
              </p:cNvPr>
              <p:cNvSpPr txBox="1"/>
              <p:nvPr/>
            </p:nvSpPr>
            <p:spPr>
              <a:xfrm>
                <a:off x="835066" y="3909523"/>
                <a:ext cx="33396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dirty="0"/>
                  <a:t>Solución: clase B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≈78,5%</m:t>
                    </m:r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4F4C15-4CD2-D0B6-00C2-2837012D0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066" y="3909523"/>
                <a:ext cx="3339697" cy="369332"/>
              </a:xfrm>
              <a:prstGeom prst="rect">
                <a:avLst/>
              </a:prstGeom>
              <a:blipFill>
                <a:blip r:embed="rId3"/>
                <a:stretch>
                  <a:fillRect l="-1277" t="-8197" b="-2459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2836C813-6D1B-3F18-C66E-4E78A285FF1B}"/>
              </a:ext>
            </a:extLst>
          </p:cNvPr>
          <p:cNvSpPr txBox="1"/>
          <p:nvPr/>
        </p:nvSpPr>
        <p:spPr>
          <a:xfrm>
            <a:off x="835066" y="4407921"/>
            <a:ext cx="2195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Veamos la señal…</a:t>
            </a:r>
          </a:p>
        </p:txBody>
      </p:sp>
    </p:spTree>
    <p:extLst>
      <p:ext uri="{BB962C8B-B14F-4D97-AF65-F5344CB8AC3E}">
        <p14:creationId xmlns:p14="http://schemas.microsoft.com/office/powerpoint/2010/main" val="163480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1577</TotalTime>
  <Words>1463</Words>
  <Application>Microsoft Office PowerPoint</Application>
  <PresentationFormat>Widescreen</PresentationFormat>
  <Paragraphs>521</Paragraphs>
  <Slides>79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4" baseType="lpstr">
      <vt:lpstr>Arial</vt:lpstr>
      <vt:lpstr>Cambria Math</vt:lpstr>
      <vt:lpstr>Times New Roman</vt:lpstr>
      <vt:lpstr>Tw Cen MT</vt:lpstr>
      <vt:lpstr>Circuit</vt:lpstr>
      <vt:lpstr>Mezclador de audio de 4 canales y amplificador de 3W</vt:lpstr>
      <vt:lpstr>Mezclador de canales (comercial)</vt:lpstr>
      <vt:lpstr>Consideraciones</vt:lpstr>
      <vt:lpstr>Diagrama en bloques general</vt:lpstr>
      <vt:lpstr>Diagrama en bloques general</vt:lpstr>
      <vt:lpstr>Amplificador de Potencia</vt:lpstr>
      <vt:lpstr>Amplificador clase A</vt:lpstr>
      <vt:lpstr>Amplificador clase A</vt:lpstr>
      <vt:lpstr>Amplificador clase B</vt:lpstr>
      <vt:lpstr>Amplificador clase AB – Push Pull</vt:lpstr>
      <vt:lpstr>Amplificador clase AB – Push Pull</vt:lpstr>
      <vt:lpstr>Amplificador clase B</vt:lpstr>
      <vt:lpstr>Amplificador clase AB</vt:lpstr>
      <vt:lpstr>Amplificador clase AB</vt:lpstr>
      <vt:lpstr>Amplificador clase AB</vt:lpstr>
      <vt:lpstr>Amplificador clase AB</vt:lpstr>
      <vt:lpstr>Amplificador clase AB</vt:lpstr>
      <vt:lpstr>Amplificador clase AB</vt:lpstr>
      <vt:lpstr>Amplificador clase AB</vt:lpstr>
      <vt:lpstr>Amplificador clase AB</vt:lpstr>
      <vt:lpstr>Sumador</vt:lpstr>
      <vt:lpstr>Sumador</vt:lpstr>
      <vt:lpstr>Sumador</vt:lpstr>
      <vt:lpstr>Sumador</vt:lpstr>
      <vt:lpstr>Sumador + Clase AB</vt:lpstr>
      <vt:lpstr>Potencia sobre los transistores</vt:lpstr>
      <vt:lpstr>Atenuador (“Fader”)</vt:lpstr>
      <vt:lpstr>Atenuador</vt:lpstr>
      <vt:lpstr>Atenuador</vt:lpstr>
      <vt:lpstr>Control de tonos</vt:lpstr>
      <vt:lpstr>Control de tonos</vt:lpstr>
      <vt:lpstr>Control de tonos: Bajos</vt:lpstr>
      <vt:lpstr>Control de tonos: Medios</vt:lpstr>
      <vt:lpstr>Control de tonos: Altos</vt:lpstr>
      <vt:lpstr>Preamplificador de instrumento</vt:lpstr>
      <vt:lpstr>Preamplificador de instrumento</vt:lpstr>
      <vt:lpstr>PowerPoint Presentation</vt:lpstr>
      <vt:lpstr>Preamplificador</vt:lpstr>
      <vt:lpstr>Preamplificador para micrófono</vt:lpstr>
      <vt:lpstr>PowerPoint Presentation</vt:lpstr>
      <vt:lpstr>Preamplificador</vt:lpstr>
      <vt:lpstr>Detector de picos</vt:lpstr>
      <vt:lpstr>Detector de picos</vt:lpstr>
      <vt:lpstr>Detector de picos</vt:lpstr>
      <vt:lpstr>Detector de picos bipolar</vt:lpstr>
      <vt:lpstr>Detector de picos bipolar</vt:lpstr>
      <vt:lpstr>VU Meter (vúmetro)</vt:lpstr>
      <vt:lpstr>VU Meter (vúmetro)</vt:lpstr>
      <vt:lpstr>Amplificador auriculares  </vt:lpstr>
      <vt:lpstr>Amplificador auriculares  </vt:lpstr>
      <vt:lpstr>Modificaciones</vt:lpstr>
      <vt:lpstr>Amplificador auriculares  </vt:lpstr>
      <vt:lpstr>Amplificador auriculares  </vt:lpstr>
      <vt:lpstr>Amplificador auriculares</vt:lpstr>
      <vt:lpstr>Amplificador auriculares</vt:lpstr>
      <vt:lpstr>Amplificador auriculares</vt:lpstr>
      <vt:lpstr>Rectificador y filtro</vt:lpstr>
      <vt:lpstr>Rectificador y filtro</vt:lpstr>
      <vt:lpstr>Regulador simétrico</vt:lpstr>
      <vt:lpstr>Regulador</vt:lpstr>
      <vt:lpstr>Regulador serie lineal</vt:lpstr>
      <vt:lpstr>Regulador serie lineal</vt:lpstr>
      <vt:lpstr>Regulador serie lineal</vt:lpstr>
      <vt:lpstr>Regulador serie lineal</vt:lpstr>
      <vt:lpstr>Regulador serie lineal</vt:lpstr>
      <vt:lpstr>Regulador serie lineal simétrico</vt:lpstr>
      <vt:lpstr>Regulador serie lineal</vt:lpstr>
      <vt:lpstr>PowerPoint Presentation</vt:lpstr>
      <vt:lpstr>Regulador serie lineal</vt:lpstr>
      <vt:lpstr>Circuito completo</vt:lpstr>
      <vt:lpstr>Salida de un canal</vt:lpstr>
      <vt:lpstr>Salida amplificador 3W</vt:lpstr>
      <vt:lpstr>Salida amplificador 250mW</vt:lpstr>
      <vt:lpstr>Control de tonos - Global</vt:lpstr>
      <vt:lpstr>Ancho de banda – 3W</vt:lpstr>
      <vt:lpstr>Ancho de banda – 250mW</vt:lpstr>
      <vt:lpstr>Salida fuente regulada</vt:lpstr>
      <vt:lpstr>¿Preguntas?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Mezclador de audio de 4 canales y amplificador de 3W</dc:title>
  <dc:creator>Exequiel J Magni Genre</dc:creator>
  <cp:lastModifiedBy>Exequiel J Magni Genre</cp:lastModifiedBy>
  <cp:revision>541</cp:revision>
  <dcterms:created xsi:type="dcterms:W3CDTF">2025-02-08T14:46:41Z</dcterms:created>
  <dcterms:modified xsi:type="dcterms:W3CDTF">2025-02-26T16:53:46Z</dcterms:modified>
</cp:coreProperties>
</file>

<file path=docProps/thumbnail.jpeg>
</file>